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48"/>
  </p:notesMasterIdLst>
  <p:sldIdLst>
    <p:sldId id="256" r:id="rId2"/>
    <p:sldId id="259" r:id="rId3"/>
    <p:sldId id="299" r:id="rId4"/>
    <p:sldId id="303" r:id="rId5"/>
    <p:sldId id="297" r:id="rId6"/>
    <p:sldId id="301" r:id="rId7"/>
    <p:sldId id="298" r:id="rId8"/>
    <p:sldId id="296" r:id="rId9"/>
    <p:sldId id="257" r:id="rId10"/>
    <p:sldId id="258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Lora" pitchFamily="2" charset="77"/>
      <p:regular r:id="rId53"/>
      <p:bold r:id="rId54"/>
      <p:italic r:id="rId55"/>
      <p:boldItalic r:id="rId56"/>
    </p:embeddedFont>
    <p:embeddedFont>
      <p:font typeface="Montserrat" pitchFamily="2" charset="77"/>
      <p:regular r:id="rId57"/>
      <p:bold r:id="rId58"/>
      <p:italic r:id="rId59"/>
      <p:boldItalic r:id="rId60"/>
    </p:embeddedFont>
    <p:embeddedFont>
      <p:font typeface="Quattrocento Sans" panose="020B0502050000020003" pitchFamily="34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5B2040-0373-4AB5-8C16-54180E59C3D7}">
  <a:tblStyle styleId="{DA5B2040-0373-4AB5-8C16-54180E59C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D83C8C0-4F54-423C-8FE9-BE38F65F23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92"/>
    <p:restoredTop sz="94726"/>
  </p:normalViewPr>
  <p:slideViewPr>
    <p:cSldViewPr snapToGrid="0">
      <p:cViewPr>
        <p:scale>
          <a:sx n="76" d="100"/>
          <a:sy n="76" d="100"/>
        </p:scale>
        <p:origin x="1768" y="1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63" Type="http://schemas.openxmlformats.org/officeDocument/2006/relationships/font" Target="fonts/font15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1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64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1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206c3cb3_27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206c3cb3_27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d5a3b4cb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d5a3b4cb5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74474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d5a3b4cb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d5a3b4cb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d5a3b4cb5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d5a3b4cb5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d5a3b4cb5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d5a3b4cb5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d5a3b4cb5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d5a3b4cb58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d5a3b4cb5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d5a3b4cb5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d5a3b4cb58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d5a3b4cb58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d5a3b4cb58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d5a3b4cb58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88096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5a3b4cb58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5a3b4cb58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d5a3b4cb58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d5a3b4cb58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d5a3b4cb58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d5a3b4cb58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77d159c9d1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77d159c9d1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g11422c4bed_147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" name="Google Shape;1679;g11422c4bed_147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7092887f1d_38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7092887f1d_38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6991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3611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4604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92807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lora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quattrocento-sans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print of a city&#10;&#10;Description automatically generated">
            <a:extLst>
              <a:ext uri="{FF2B5EF4-FFF2-40B4-BE49-F238E27FC236}">
                <a16:creationId xmlns:a16="http://schemas.microsoft.com/office/drawing/2014/main" id="{C5A8C107-F3DD-A59E-E714-754BF0C0E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9567" y="444067"/>
            <a:ext cx="6614433" cy="4295467"/>
          </a:xfrm>
          <a:prstGeom prst="rect">
            <a:avLst/>
          </a:prstGeom>
        </p:spPr>
      </p:pic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3314113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Factory Design Tools</a:t>
            </a:r>
            <a:endParaRPr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1F3DDD-4B40-5B31-A67B-92D1B92DB2D7}"/>
              </a:ext>
            </a:extLst>
          </p:cNvPr>
          <p:cNvSpPr txBox="1"/>
          <p:nvPr/>
        </p:nvSpPr>
        <p:spPr>
          <a:xfrm>
            <a:off x="1665912" y="3091077"/>
            <a:ext cx="297068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3600"/>
              <a:buFont typeface="Lora"/>
              <a:buNone/>
              <a:def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>
              <a:buClr>
                <a:schemeClr val="dk1"/>
              </a:buClr>
              <a:buSzPts val="3600"/>
              <a:buFont typeface="Lora"/>
              <a:buNone/>
              <a:def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>
              <a:buClr>
                <a:schemeClr val="dk1"/>
              </a:buClr>
              <a:buSzPts val="3600"/>
              <a:buFont typeface="Lora"/>
              <a:buNone/>
              <a:def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>
              <a:buClr>
                <a:schemeClr val="dk1"/>
              </a:buClr>
              <a:buSzPts val="3600"/>
              <a:buFont typeface="Lora"/>
              <a:buNone/>
              <a:def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>
              <a:buClr>
                <a:schemeClr val="dk1"/>
              </a:buClr>
              <a:buSzPts val="3600"/>
              <a:buFont typeface="Lora"/>
              <a:buNone/>
              <a:def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>
              <a:buClr>
                <a:schemeClr val="dk1"/>
              </a:buClr>
              <a:buSzPts val="3600"/>
              <a:buFont typeface="Lora"/>
              <a:buNone/>
              <a:def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>
              <a:buClr>
                <a:schemeClr val="dk1"/>
              </a:buClr>
              <a:buSzPts val="3600"/>
              <a:buFont typeface="Lora"/>
              <a:buNone/>
              <a:def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>
              <a:buClr>
                <a:schemeClr val="dk1"/>
              </a:buClr>
              <a:buSzPts val="3600"/>
              <a:buFont typeface="Lora"/>
              <a:buNone/>
              <a:def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>
              <a:buClr>
                <a:schemeClr val="dk1"/>
              </a:buClr>
              <a:buSzPts val="3600"/>
              <a:buFont typeface="Lora"/>
              <a:buNone/>
              <a:def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 sz="1800" b="0" dirty="0">
                <a:latin typeface="+mn-lt"/>
              </a:rPr>
              <a:t>Rohan Singh</a:t>
            </a:r>
          </a:p>
        </p:txBody>
      </p:sp>
      <p:grpSp>
        <p:nvGrpSpPr>
          <p:cNvPr id="4" name="Google Shape;940;p48">
            <a:extLst>
              <a:ext uri="{FF2B5EF4-FFF2-40B4-BE49-F238E27FC236}">
                <a16:creationId xmlns:a16="http://schemas.microsoft.com/office/drawing/2014/main" id="{0F120F8B-3DC8-D86C-2216-C273F4CDADD5}"/>
              </a:ext>
            </a:extLst>
          </p:cNvPr>
          <p:cNvGrpSpPr/>
          <p:nvPr/>
        </p:nvGrpSpPr>
        <p:grpSpPr>
          <a:xfrm>
            <a:off x="1183296" y="3508212"/>
            <a:ext cx="435022" cy="323445"/>
            <a:chOff x="5247525" y="3007275"/>
            <a:chExt cx="517575" cy="384825"/>
          </a:xfrm>
        </p:grpSpPr>
        <p:sp>
          <p:nvSpPr>
            <p:cNvPr id="5" name="Google Shape;941;p48">
              <a:extLst>
                <a:ext uri="{FF2B5EF4-FFF2-40B4-BE49-F238E27FC236}">
                  <a16:creationId xmlns:a16="http://schemas.microsoft.com/office/drawing/2014/main" id="{DB26E96A-744A-E64F-F8EF-5E7D1CF3B142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42;p48">
              <a:extLst>
                <a:ext uri="{FF2B5EF4-FFF2-40B4-BE49-F238E27FC236}">
                  <a16:creationId xmlns:a16="http://schemas.microsoft.com/office/drawing/2014/main" id="{26D03A43-95C6-3496-7597-54F9AB968073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4B238B-691F-021C-D99C-38FFECEFA88D}"/>
              </a:ext>
            </a:extLst>
          </p:cNvPr>
          <p:cNvCxnSpPr>
            <a:cxnSpLocks/>
          </p:cNvCxnSpPr>
          <p:nvPr/>
        </p:nvCxnSpPr>
        <p:spPr>
          <a:xfrm>
            <a:off x="2529567" y="3679663"/>
            <a:ext cx="26486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1AC4B43-F54D-AAE5-C2E1-73A2BD699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7449" y="55167"/>
            <a:ext cx="912610" cy="26947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I am </a:t>
            </a:r>
            <a:r>
              <a:rPr lang="en" sz="3600" b="1" i="1"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Jayden Smith</a:t>
            </a:r>
            <a:endParaRPr sz="3600" b="1" i="1">
              <a:highlight>
                <a:schemeClr val="accent1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I am here because I love to give presentations.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You can find me at </a:t>
            </a:r>
            <a:r>
              <a:rPr lang="en" sz="1800">
                <a:solidFill>
                  <a:schemeClr val="dk1"/>
                </a:solidFill>
                <a:highlight>
                  <a:schemeClr val="accent1"/>
                </a:highlight>
              </a:rPr>
              <a:t>@username</a:t>
            </a:r>
            <a:endParaRPr sz="1800">
              <a:solidFill>
                <a:schemeClr val="dk1"/>
              </a:solidFill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101" name="Google Shape;101;p14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l="20292" t="32967" r="20286" b="27417"/>
          <a:stretch/>
        </p:blipFill>
        <p:spPr>
          <a:xfrm>
            <a:off x="834600" y="861898"/>
            <a:ext cx="1133700" cy="1133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Hello!</a:t>
            </a:r>
            <a:endParaRPr sz="6000"/>
          </a:p>
        </p:txBody>
      </p:sp>
      <p:cxnSp>
        <p:nvCxnSpPr>
          <p:cNvPr id="104" name="Google Shape;104;p14"/>
          <p:cNvCxnSpPr/>
          <p:nvPr/>
        </p:nvCxnSpPr>
        <p:spPr>
          <a:xfrm>
            <a:off x="4738400" y="1428750"/>
            <a:ext cx="4405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</a:t>
            </a:r>
            <a:r>
              <a:rPr lang="en">
                <a:highlight>
                  <a:schemeClr val="accent1"/>
                </a:highlight>
              </a:rPr>
              <a:t>philosophical thoughts</a:t>
            </a:r>
            <a:r>
              <a:rPr lang="en">
                <a:highlight>
                  <a:srgbClr val="FFCD00"/>
                </a:highlight>
              </a:rPr>
              <a:t> </a:t>
            </a:r>
            <a:r>
              <a:rPr lang="en"/>
              <a:t>from the reader.</a:t>
            </a:r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</a:t>
            </a:r>
            <a:r>
              <a:rPr lang="en">
                <a:highlight>
                  <a:schemeClr val="accent1"/>
                </a:highlight>
              </a:rPr>
              <a:t>slide title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"/>
              <a:t>Here you have a list of items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"/>
              <a:t>And some text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audience will listen to you or read the content, but won’t do both.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highlight>
                  <a:schemeClr val="accent1"/>
                </a:highlight>
              </a:rPr>
              <a:t>Big concept</a:t>
            </a:r>
            <a:endParaRPr sz="4800">
              <a:highlight>
                <a:schemeClr val="accent1"/>
              </a:highlight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Bring the attention of your audience over a key concept using icons or illustrations</a:t>
            </a:r>
            <a:endParaRPr sz="1800"/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8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41" name="Google Shape;14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8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White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Black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Yellow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Blue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Red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>
            <a:spLocks noGrp="1"/>
          </p:cNvSpPr>
          <p:nvPr>
            <p:ph type="body" idx="4294967295"/>
          </p:nvPr>
        </p:nvSpPr>
        <p:spPr>
          <a:xfrm>
            <a:off x="4361975" y="878850"/>
            <a:ext cx="4173000" cy="36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picture is worth </a:t>
            </a:r>
            <a:r>
              <a:rPr lang="en" sz="2000" b="1">
                <a:solidFill>
                  <a:schemeClr val="dk1"/>
                </a:solidFill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a thousand words</a:t>
            </a:r>
            <a:endParaRPr sz="2000" b="1">
              <a:solidFill>
                <a:schemeClr val="dk1"/>
              </a:solidFill>
              <a:highlight>
                <a:schemeClr val="accent1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A complex idea can be conveyed with just a single still image, namely making it possible to absorb large amounts of data quickly.</a:t>
            </a:r>
            <a:endParaRPr sz="2000"/>
          </a:p>
        </p:txBody>
      </p:sp>
      <p:cxnSp>
        <p:nvCxnSpPr>
          <p:cNvPr id="185" name="Google Shape;185;p21"/>
          <p:cNvCxnSpPr/>
          <p:nvPr/>
        </p:nvCxnSpPr>
        <p:spPr>
          <a:xfrm>
            <a:off x="-6450" y="1131725"/>
            <a:ext cx="9150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6" name="Google Shape;186;p21" descr="pigarg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700" y="878850"/>
            <a:ext cx="3654300" cy="365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1"/>
          <p:cNvSpPr/>
          <p:nvPr/>
        </p:nvSpPr>
        <p:spPr>
          <a:xfrm>
            <a:off x="625400" y="736700"/>
            <a:ext cx="790200" cy="79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21"/>
          <p:cNvGrpSpPr/>
          <p:nvPr/>
        </p:nvGrpSpPr>
        <p:grpSpPr>
          <a:xfrm>
            <a:off x="842317" y="975119"/>
            <a:ext cx="356204" cy="313212"/>
            <a:chOff x="1929775" y="320925"/>
            <a:chExt cx="423800" cy="372650"/>
          </a:xfrm>
        </p:grpSpPr>
        <p:sp>
          <p:nvSpPr>
            <p:cNvPr id="189" name="Google Shape;189;p21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 idx="4294967295"/>
          </p:nvPr>
        </p:nvSpPr>
        <p:spPr>
          <a:xfrm>
            <a:off x="3399200" y="3715750"/>
            <a:ext cx="23457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accent1"/>
                </a:highlight>
              </a:rPr>
              <a:t>Want big impact? </a:t>
            </a:r>
            <a:r>
              <a:rPr lang="en" sz="1800" i="1">
                <a:highlight>
                  <a:schemeClr val="accent1"/>
                </a:highlight>
              </a:rPr>
              <a:t>Use big image.</a:t>
            </a:r>
            <a:endParaRPr sz="1800" i="1">
              <a:highlight>
                <a:schemeClr val="accent1"/>
              </a:highlight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4465375" y="4440675"/>
            <a:ext cx="213248" cy="191461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3595323" y="1808525"/>
            <a:ext cx="2399100" cy="239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Gray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8" name="Google Shape;208;p23"/>
          <p:cNvSpPr/>
          <p:nvPr/>
        </p:nvSpPr>
        <p:spPr>
          <a:xfrm>
            <a:off x="1545800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White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5644847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Black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10" name="Google Shape;210;p2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11" name="Google Shape;211;p2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>
            <a:spLocks noGrp="1"/>
          </p:cNvSpPr>
          <p:nvPr>
            <p:ph type="title"/>
          </p:nvPr>
        </p:nvSpPr>
        <p:spPr>
          <a:xfrm>
            <a:off x="1363850" y="919725"/>
            <a:ext cx="3889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use </a:t>
            </a:r>
            <a:r>
              <a:rPr lang="en">
                <a:highlight>
                  <a:schemeClr val="accent1"/>
                </a:highlight>
              </a:rPr>
              <a:t>diagrams</a:t>
            </a:r>
            <a:r>
              <a:rPr lang="en"/>
              <a:t> to explain complex ideas</a:t>
            </a:r>
            <a:endParaRPr/>
          </a:p>
        </p:txBody>
      </p:sp>
      <p:grpSp>
        <p:nvGrpSpPr>
          <p:cNvPr id="221" name="Google Shape;221;p24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22" name="Google Shape;222;p2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2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27" name="Google Shape;227;p24"/>
          <p:cNvSpPr/>
          <p:nvPr/>
        </p:nvSpPr>
        <p:spPr>
          <a:xfrm>
            <a:off x="3297500" y="1546742"/>
            <a:ext cx="2540100" cy="2540100"/>
          </a:xfrm>
          <a:prstGeom prst="donut">
            <a:avLst>
              <a:gd name="adj" fmla="val 160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" name="Google Shape;228;p24"/>
          <p:cNvGrpSpPr/>
          <p:nvPr/>
        </p:nvGrpSpPr>
        <p:grpSpPr>
          <a:xfrm>
            <a:off x="1680836" y="1696124"/>
            <a:ext cx="1931633" cy="669600"/>
            <a:chOff x="1680836" y="1315124"/>
            <a:chExt cx="1931633" cy="669600"/>
          </a:xfrm>
        </p:grpSpPr>
        <p:cxnSp>
          <p:nvCxnSpPr>
            <p:cNvPr id="229" name="Google Shape;229;p24"/>
            <p:cNvCxnSpPr/>
            <p:nvPr/>
          </p:nvCxnSpPr>
          <p:spPr>
            <a:xfrm>
              <a:off x="317896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0" name="Google Shape;230;p24"/>
            <p:cNvSpPr txBox="1"/>
            <p:nvPr/>
          </p:nvSpPr>
          <p:spPr>
            <a:xfrm>
              <a:off x="1680836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3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31" name="Google Shape;231;p24"/>
          <p:cNvGrpSpPr/>
          <p:nvPr/>
        </p:nvGrpSpPr>
        <p:grpSpPr>
          <a:xfrm>
            <a:off x="5517319" y="1696124"/>
            <a:ext cx="1940006" cy="669600"/>
            <a:chOff x="5517319" y="1315124"/>
            <a:chExt cx="1940006" cy="669600"/>
          </a:xfrm>
        </p:grpSpPr>
        <p:cxnSp>
          <p:nvCxnSpPr>
            <p:cNvPr id="232" name="Google Shape;232;p24"/>
            <p:cNvCxnSpPr/>
            <p:nvPr/>
          </p:nvCxnSpPr>
          <p:spPr>
            <a:xfrm flipH="1">
              <a:off x="551731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3" name="Google Shape;233;p24"/>
            <p:cNvSpPr txBox="1"/>
            <p:nvPr/>
          </p:nvSpPr>
          <p:spPr>
            <a:xfrm>
              <a:off x="5962125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1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34" name="Google Shape;234;p24"/>
          <p:cNvGrpSpPr/>
          <p:nvPr/>
        </p:nvGrpSpPr>
        <p:grpSpPr>
          <a:xfrm>
            <a:off x="3808226" y="3916140"/>
            <a:ext cx="1495200" cy="1143796"/>
            <a:chOff x="3808226" y="3535140"/>
            <a:chExt cx="1495200" cy="1143796"/>
          </a:xfrm>
        </p:grpSpPr>
        <p:cxnSp>
          <p:nvCxnSpPr>
            <p:cNvPr id="235" name="Google Shape;235;p24"/>
            <p:cNvCxnSpPr/>
            <p:nvPr/>
          </p:nvCxnSpPr>
          <p:spPr>
            <a:xfrm rot="10800000">
              <a:off x="4556399" y="3535140"/>
              <a:ext cx="0" cy="4605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6" name="Google Shape;236;p24"/>
            <p:cNvSpPr txBox="1"/>
            <p:nvPr/>
          </p:nvSpPr>
          <p:spPr>
            <a:xfrm>
              <a:off x="3808226" y="4009336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2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37" name="Google Shape;237;p24"/>
          <p:cNvSpPr txBox="1"/>
          <p:nvPr/>
        </p:nvSpPr>
        <p:spPr>
          <a:xfrm>
            <a:off x="3845784" y="2437460"/>
            <a:ext cx="14436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Vestibulum nec congue tempus</a:t>
            </a:r>
            <a:endParaRPr sz="12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8" name="Google Shape;238;p24"/>
          <p:cNvSpPr/>
          <p:nvPr/>
        </p:nvSpPr>
        <p:spPr>
          <a:xfrm rot="1800047">
            <a:off x="3219843" y="1467434"/>
            <a:ext cx="2690936" cy="2690936"/>
          </a:xfrm>
          <a:prstGeom prst="blockArc">
            <a:avLst>
              <a:gd name="adj1" fmla="val 14414370"/>
              <a:gd name="adj2" fmla="val 694"/>
              <a:gd name="adj3" fmla="val 9562"/>
            </a:avLst>
          </a:prstGeom>
          <a:solidFill>
            <a:schemeClr val="accent2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4"/>
          <p:cNvSpPr/>
          <p:nvPr/>
        </p:nvSpPr>
        <p:spPr>
          <a:xfrm rot="-1800047" flipH="1">
            <a:off x="3221956" y="1467434"/>
            <a:ext cx="2690936" cy="2690936"/>
          </a:xfrm>
          <a:prstGeom prst="blockArc">
            <a:avLst>
              <a:gd name="adj1" fmla="val 14348563"/>
              <a:gd name="adj2" fmla="val 21472873"/>
              <a:gd name="adj3" fmla="val 9381"/>
            </a:avLst>
          </a:prstGeom>
          <a:solidFill>
            <a:schemeClr val="accent1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4"/>
          <p:cNvSpPr/>
          <p:nvPr/>
        </p:nvSpPr>
        <p:spPr>
          <a:xfrm rot="-8100000">
            <a:off x="4382715" y="1408393"/>
            <a:ext cx="363170" cy="36317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4"/>
          <p:cNvSpPr/>
          <p:nvPr/>
        </p:nvSpPr>
        <p:spPr>
          <a:xfrm rot="-9000757" flipH="1">
            <a:off x="3220953" y="1465808"/>
            <a:ext cx="2690226" cy="2690226"/>
          </a:xfrm>
          <a:prstGeom prst="blockArc">
            <a:avLst>
              <a:gd name="adj1" fmla="val 14316164"/>
              <a:gd name="adj2" fmla="val 21502663"/>
              <a:gd name="adj3" fmla="val 9415"/>
            </a:avLst>
          </a:prstGeom>
          <a:solidFill>
            <a:schemeClr val="accent3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4"/>
          <p:cNvSpPr/>
          <p:nvPr/>
        </p:nvSpPr>
        <p:spPr>
          <a:xfrm rot="-1027861">
            <a:off x="5485874" y="3230832"/>
            <a:ext cx="312672" cy="31267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4"/>
          <p:cNvSpPr/>
          <p:nvPr/>
        </p:nvSpPr>
        <p:spPr>
          <a:xfrm rot="6359841">
            <a:off x="3315801" y="3228762"/>
            <a:ext cx="363580" cy="36358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Problem Statement</a:t>
            </a:r>
            <a:endParaRPr dirty="0">
              <a:latin typeface="+mj-lt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Relying on data management visualizations is inefficient for factory layout evaluation.</a:t>
            </a:r>
            <a:endParaRPr sz="2000" dirty="0"/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3" name="Google Shape;307;p29">
            <a:extLst>
              <a:ext uri="{FF2B5EF4-FFF2-40B4-BE49-F238E27FC236}">
                <a16:creationId xmlns:a16="http://schemas.microsoft.com/office/drawing/2014/main" id="{DB7D21B9-BACE-6F14-8DAB-47110B329A9F}"/>
              </a:ext>
            </a:extLst>
          </p:cNvPr>
          <p:cNvGrpSpPr/>
          <p:nvPr/>
        </p:nvGrpSpPr>
        <p:grpSpPr>
          <a:xfrm>
            <a:off x="1298612" y="2464437"/>
            <a:ext cx="214625" cy="214625"/>
            <a:chOff x="2594050" y="1631825"/>
            <a:chExt cx="439625" cy="439625"/>
          </a:xfrm>
        </p:grpSpPr>
        <p:sp>
          <p:nvSpPr>
            <p:cNvPr id="4" name="Google Shape;308;p29">
              <a:extLst>
                <a:ext uri="{FF2B5EF4-FFF2-40B4-BE49-F238E27FC236}">
                  <a16:creationId xmlns:a16="http://schemas.microsoft.com/office/drawing/2014/main" id="{1D37DF52-36DE-04B2-D411-7739F013FD18}"/>
                </a:ext>
              </a:extLst>
            </p:cNvPr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09;p29">
              <a:extLst>
                <a:ext uri="{FF2B5EF4-FFF2-40B4-BE49-F238E27FC236}">
                  <a16:creationId xmlns:a16="http://schemas.microsoft.com/office/drawing/2014/main" id="{AD6E7591-92B2-471C-22B0-9957287F15BD}"/>
                </a:ext>
              </a:extLst>
            </p:cNvPr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0;p29">
              <a:extLst>
                <a:ext uri="{FF2B5EF4-FFF2-40B4-BE49-F238E27FC236}">
                  <a16:creationId xmlns:a16="http://schemas.microsoft.com/office/drawing/2014/main" id="{FDE4889E-2857-D390-529B-FB15CD85DA35}"/>
                </a:ext>
              </a:extLst>
            </p:cNvPr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1;p29">
              <a:extLst>
                <a:ext uri="{FF2B5EF4-FFF2-40B4-BE49-F238E27FC236}">
                  <a16:creationId xmlns:a16="http://schemas.microsoft.com/office/drawing/2014/main" id="{BE1C5751-B74E-236B-DD24-B16CD487AF58}"/>
                </a:ext>
              </a:extLst>
            </p:cNvPr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</a:t>
            </a:r>
            <a:r>
              <a:rPr lang="en">
                <a:highlight>
                  <a:schemeClr val="accent1"/>
                </a:highlight>
              </a:rPr>
              <a:t>compare data</a:t>
            </a:r>
            <a:endParaRPr>
              <a:highlight>
                <a:schemeClr val="accent1"/>
              </a:highlight>
            </a:endParaRPr>
          </a:p>
        </p:txBody>
      </p:sp>
      <p:graphicFrame>
        <p:nvGraphicFramePr>
          <p:cNvPr id="249" name="Google Shape;249;p25"/>
          <p:cNvGraphicFramePr/>
          <p:nvPr/>
        </p:nvGraphicFramePr>
        <p:xfrm>
          <a:off x="1453300" y="18520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{DA5B2040-0373-4AB5-8C16-54180E59C3D7}</a:tableStyleId>
              </a:tblPr>
              <a:tblGrid>
                <a:gridCol w="148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2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A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B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C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Yellow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7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Blue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30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15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Orange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5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24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16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0" name="Google Shape;250;p2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51" name="Google Shape;251;p2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/>
          <p:nvPr/>
        </p:nvSpPr>
        <p:spPr>
          <a:xfrm>
            <a:off x="760452" y="382625"/>
            <a:ext cx="7623096" cy="363147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title" idx="4294967295"/>
          </p:nvPr>
        </p:nvSpPr>
        <p:spPr>
          <a:xfrm>
            <a:off x="2632800" y="3767550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Maps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4469085" y="4390077"/>
            <a:ext cx="205838" cy="27281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6"/>
          <p:cNvSpPr/>
          <p:nvPr/>
        </p:nvSpPr>
        <p:spPr>
          <a:xfrm>
            <a:off x="1918825" y="826425"/>
            <a:ext cx="653100" cy="636900"/>
          </a:xfrm>
          <a:prstGeom prst="wedgeEllipseCallout">
            <a:avLst>
              <a:gd name="adj1" fmla="val 824"/>
              <a:gd name="adj2" fmla="val 6216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attrocento Sans"/>
                <a:ea typeface="Quattrocento Sans"/>
                <a:cs typeface="Quattrocento Sans"/>
                <a:sym typeface="Quattrocento Sans"/>
              </a:rPr>
              <a:t>our office</a:t>
            </a:r>
            <a:endParaRPr sz="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" name="Google Shape;264;p26"/>
          <p:cNvSpPr/>
          <p:nvPr/>
        </p:nvSpPr>
        <p:spPr>
          <a:xfrm>
            <a:off x="1453850" y="15535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6"/>
          <p:cNvSpPr/>
          <p:nvPr/>
        </p:nvSpPr>
        <p:spPr>
          <a:xfrm>
            <a:off x="2879300" y="2940200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6"/>
          <p:cNvSpPr/>
          <p:nvPr/>
        </p:nvSpPr>
        <p:spPr>
          <a:xfrm>
            <a:off x="3891175" y="12887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6"/>
          <p:cNvSpPr/>
          <p:nvPr/>
        </p:nvSpPr>
        <p:spPr>
          <a:xfrm>
            <a:off x="1911050" y="20107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6"/>
          <p:cNvSpPr/>
          <p:nvPr/>
        </p:nvSpPr>
        <p:spPr>
          <a:xfrm>
            <a:off x="4565950" y="31922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6"/>
          <p:cNvSpPr/>
          <p:nvPr/>
        </p:nvSpPr>
        <p:spPr>
          <a:xfrm>
            <a:off x="6456675" y="1728125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6"/>
          <p:cNvSpPr/>
          <p:nvPr/>
        </p:nvSpPr>
        <p:spPr>
          <a:xfrm>
            <a:off x="7235875" y="3283800"/>
            <a:ext cx="174600" cy="174600"/>
          </a:xfrm>
          <a:prstGeom prst="donut">
            <a:avLst>
              <a:gd name="adj" fmla="val 355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6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highlight>
                  <a:schemeClr val="accent1"/>
                </a:highlight>
              </a:rPr>
              <a:t>89,526,124</a:t>
            </a:r>
            <a:endParaRPr sz="9600">
              <a:highlight>
                <a:schemeClr val="accent1"/>
              </a:highlight>
            </a:endParaRPr>
          </a:p>
        </p:txBody>
      </p:sp>
      <p:sp>
        <p:nvSpPr>
          <p:cNvPr id="277" name="Google Shape;277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Whoa! That’s a big number, aren’t you proud?</a:t>
            </a:r>
            <a:endParaRPr sz="1800"/>
          </a:p>
        </p:txBody>
      </p:sp>
      <p:grpSp>
        <p:nvGrpSpPr>
          <p:cNvPr id="278" name="Google Shape;278;p27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79" name="Google Shape;279;p27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p27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43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291" name="Google Shape;291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9721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highlight>
                  <a:schemeClr val="accent1"/>
                </a:highlight>
              </a:rPr>
              <a:t>100%</a:t>
            </a:r>
            <a:endParaRPr sz="4800">
              <a:highlight>
                <a:schemeClr val="accent1"/>
              </a:highlight>
            </a:endParaRPr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5830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576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2685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grpSp>
        <p:nvGrpSpPr>
          <p:cNvPr id="307" name="Google Shape;307;p2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08" name="Google Shape;308;p2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9"/>
          <p:cNvSpPr/>
          <p:nvPr/>
        </p:nvSpPr>
        <p:spPr>
          <a:xfrm>
            <a:off x="1499592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first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3" name="Google Shape;313;p29"/>
          <p:cNvSpPr/>
          <p:nvPr/>
        </p:nvSpPr>
        <p:spPr>
          <a:xfrm>
            <a:off x="6721258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last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4110400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second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15" name="Google Shape;315;p29"/>
          <p:cNvCxnSpPr>
            <a:endCxn id="314" idx="2"/>
          </p:cNvCxnSpPr>
          <p:nvPr/>
        </p:nvCxnSpPr>
        <p:spPr>
          <a:xfrm>
            <a:off x="3184600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316" name="Google Shape;316;p29"/>
          <p:cNvCxnSpPr>
            <a:endCxn id="313" idx="2"/>
          </p:cNvCxnSpPr>
          <p:nvPr/>
        </p:nvCxnSpPr>
        <p:spPr>
          <a:xfrm>
            <a:off x="5795458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317" name="Google Shape;317;p2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Any </a:t>
            </a:r>
            <a:r>
              <a:rPr lang="en" sz="3600" b="1" i="1"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 ?</a:t>
            </a:r>
            <a:endParaRPr sz="36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You can find me at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>
                <a:solidFill>
                  <a:schemeClr val="dk1"/>
                </a:solidFill>
              </a:rPr>
              <a:t>@username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>
                <a:solidFill>
                  <a:schemeClr val="dk1"/>
                </a:solidFill>
              </a:rPr>
              <a:t>user@mail.me</a:t>
            </a:r>
            <a:endParaRPr b="1"/>
          </a:p>
        </p:txBody>
      </p:sp>
      <p:cxnSp>
        <p:nvCxnSpPr>
          <p:cNvPr id="323" name="Google Shape;323;p30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4" name="Google Shape;324;p30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cxnSp>
        <p:nvCxnSpPr>
          <p:cNvPr id="325" name="Google Shape;325;p30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6" name="Google Shape;326;p30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30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328" name="Google Shape;328;p3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3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36" name="Google Shape;336;p31"/>
          <p:cNvSpPr txBox="1">
            <a:spLocks noGrp="1"/>
          </p:cNvSpPr>
          <p:nvPr>
            <p:ph type="body" idx="1"/>
          </p:nvPr>
        </p:nvSpPr>
        <p:spPr>
          <a:xfrm>
            <a:off x="1381250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Time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gold, butter and ripe lemons. In the spectrum of visible light, yellow is found between green and orange.</a:t>
            </a:r>
            <a:endParaRPr sz="1200" dirty="0"/>
          </a:p>
        </p:txBody>
      </p:sp>
      <p:sp>
        <p:nvSpPr>
          <p:cNvPr id="337" name="Google Shape;337;p31"/>
          <p:cNvSpPr txBox="1">
            <a:spLocks noGrp="1"/>
          </p:cNvSpPr>
          <p:nvPr>
            <p:ph type="body" idx="2"/>
          </p:nvPr>
        </p:nvSpPr>
        <p:spPr>
          <a:xfrm>
            <a:off x="3834914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Efficiency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</a:t>
            </a:r>
            <a:r>
              <a:rPr lang="en" sz="1200" dirty="0" err="1"/>
              <a:t>colour</a:t>
            </a:r>
            <a:r>
              <a:rPr lang="en" sz="1200" dirty="0"/>
              <a:t> of the clear sky and the deep sea. It is located between violet and green on the optical spectrum.</a:t>
            </a:r>
            <a:endParaRPr sz="12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body" idx="3"/>
          </p:nvPr>
        </p:nvSpPr>
        <p:spPr>
          <a:xfrm>
            <a:off x="6288578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Cost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blood, and because of this it has historically been associated with sacrifice, danger and courage. 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grpSp>
        <p:nvGrpSpPr>
          <p:cNvPr id="339" name="Google Shape;339;p31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40" name="Google Shape;340;p3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345" name="Google Shape;345;p31"/>
          <p:cNvSpPr txBox="1">
            <a:spLocks noGrp="1"/>
          </p:cNvSpPr>
          <p:nvPr>
            <p:ph type="body" idx="1"/>
          </p:nvPr>
        </p:nvSpPr>
        <p:spPr>
          <a:xfrm>
            <a:off x="1381250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Yellow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gold, butter and ripe lemons. In the spectrum of visible light, yellow is found between green and orange.</a:t>
            </a:r>
            <a:endParaRPr sz="1200" dirty="0"/>
          </a:p>
        </p:txBody>
      </p:sp>
      <p:sp>
        <p:nvSpPr>
          <p:cNvPr id="346" name="Google Shape;346;p31"/>
          <p:cNvSpPr txBox="1">
            <a:spLocks noGrp="1"/>
          </p:cNvSpPr>
          <p:nvPr>
            <p:ph type="body" idx="2"/>
          </p:nvPr>
        </p:nvSpPr>
        <p:spPr>
          <a:xfrm>
            <a:off x="3834914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</a:rPr>
              <a:t>Blue</a:t>
            </a:r>
            <a:endParaRPr sz="1200"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47" name="Google Shape;347;p31"/>
          <p:cNvSpPr txBox="1">
            <a:spLocks noGrp="1"/>
          </p:cNvSpPr>
          <p:nvPr>
            <p:ph type="body" idx="3"/>
          </p:nvPr>
        </p:nvSpPr>
        <p:spPr>
          <a:xfrm>
            <a:off x="6288578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</a:rPr>
              <a:t>Red</a:t>
            </a:r>
            <a:endParaRPr sz="1200"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>
                <a:highlight>
                  <a:srgbClr val="FFCD00"/>
                </a:highlight>
              </a:rPr>
              <a:t>Excel or Google Sheets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353" name="Google Shape;353;p32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cxnSp>
        <p:nvCxnSpPr>
          <p:cNvPr id="354" name="Google Shape;354;p32"/>
          <p:cNvCxnSpPr/>
          <p:nvPr/>
        </p:nvCxnSpPr>
        <p:spPr>
          <a:xfrm>
            <a:off x="952500" y="874201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32"/>
          <p:cNvCxnSpPr/>
          <p:nvPr/>
        </p:nvCxnSpPr>
        <p:spPr>
          <a:xfrm>
            <a:off x="952500" y="1583683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2"/>
          <p:cNvCxnSpPr/>
          <p:nvPr/>
        </p:nvCxnSpPr>
        <p:spPr>
          <a:xfrm>
            <a:off x="952500" y="2293164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2"/>
          <p:cNvCxnSpPr/>
          <p:nvPr/>
        </p:nvCxnSpPr>
        <p:spPr>
          <a:xfrm>
            <a:off x="952500" y="300264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8" name="Google Shape;358;p32"/>
          <p:cNvCxnSpPr/>
          <p:nvPr/>
        </p:nvCxnSpPr>
        <p:spPr>
          <a:xfrm>
            <a:off x="952500" y="37340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9" name="Google Shape;359;p32"/>
          <p:cNvSpPr txBox="1"/>
          <p:nvPr/>
        </p:nvSpPr>
        <p:spPr>
          <a:xfrm>
            <a:off x="952500" y="7154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0" name="Google Shape;360;p32"/>
          <p:cNvSpPr/>
          <p:nvPr/>
        </p:nvSpPr>
        <p:spPr>
          <a:xfrm>
            <a:off x="1572782" y="2180437"/>
            <a:ext cx="2337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2"/>
          <p:cNvSpPr/>
          <p:nvPr/>
        </p:nvSpPr>
        <p:spPr>
          <a:xfrm>
            <a:off x="1887026" y="1786374"/>
            <a:ext cx="2337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2"/>
          <p:cNvSpPr/>
          <p:nvPr/>
        </p:nvSpPr>
        <p:spPr>
          <a:xfrm>
            <a:off x="2201270" y="2293164"/>
            <a:ext cx="2337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2"/>
          <p:cNvSpPr/>
          <p:nvPr/>
        </p:nvSpPr>
        <p:spPr>
          <a:xfrm>
            <a:off x="3325786" y="2494227"/>
            <a:ext cx="2337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2"/>
          <p:cNvSpPr/>
          <p:nvPr/>
        </p:nvSpPr>
        <p:spPr>
          <a:xfrm>
            <a:off x="3640031" y="1895844"/>
            <a:ext cx="2337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2"/>
          <p:cNvSpPr/>
          <p:nvPr/>
        </p:nvSpPr>
        <p:spPr>
          <a:xfrm>
            <a:off x="3954275" y="1028525"/>
            <a:ext cx="2337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2"/>
          <p:cNvSpPr/>
          <p:nvPr/>
        </p:nvSpPr>
        <p:spPr>
          <a:xfrm>
            <a:off x="5078791" y="1939620"/>
            <a:ext cx="2337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2"/>
          <p:cNvSpPr/>
          <p:nvPr/>
        </p:nvSpPr>
        <p:spPr>
          <a:xfrm>
            <a:off x="5393035" y="874077"/>
            <a:ext cx="2337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2"/>
          <p:cNvSpPr/>
          <p:nvPr/>
        </p:nvSpPr>
        <p:spPr>
          <a:xfrm>
            <a:off x="5707280" y="2122062"/>
            <a:ext cx="2337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2"/>
          <p:cNvSpPr/>
          <p:nvPr/>
        </p:nvSpPr>
        <p:spPr>
          <a:xfrm>
            <a:off x="6831796" y="2552601"/>
            <a:ext cx="2337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2"/>
          <p:cNvSpPr/>
          <p:nvPr/>
        </p:nvSpPr>
        <p:spPr>
          <a:xfrm>
            <a:off x="7146040" y="1093120"/>
            <a:ext cx="2337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2"/>
          <p:cNvSpPr/>
          <p:nvPr/>
        </p:nvSpPr>
        <p:spPr>
          <a:xfrm>
            <a:off x="7460284" y="1406910"/>
            <a:ext cx="2337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</a:t>
            </a:r>
            <a:r>
              <a:rPr lang="en">
                <a:solidFill>
                  <a:schemeClr val="dk1"/>
                </a:solidFill>
              </a:rPr>
              <a:t> project</a:t>
            </a:r>
            <a:endParaRPr/>
          </a:p>
        </p:txBody>
      </p:sp>
      <p:sp>
        <p:nvSpPr>
          <p:cNvPr id="377" name="Google Shape;377;p33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8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78" name="Google Shape;378;p33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79" name="Google Shape;379;p33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" name="Google Shape;381;p3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382" name="Google Shape;382;p33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383" name="Google Shape;383;p33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7" name="Google Shape;387;p33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4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project</a:t>
            </a:r>
            <a:endParaRPr/>
          </a:p>
        </p:txBody>
      </p:sp>
      <p:sp>
        <p:nvSpPr>
          <p:cNvPr id="393" name="Google Shape;393;p34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65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94" name="Google Shape;394;p34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95" name="Google Shape;395;p34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3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pSp>
        <p:nvGrpSpPr>
          <p:cNvPr id="398" name="Google Shape;398;p34"/>
          <p:cNvGrpSpPr/>
          <p:nvPr/>
        </p:nvGrpSpPr>
        <p:grpSpPr>
          <a:xfrm>
            <a:off x="5011702" y="465959"/>
            <a:ext cx="2736410" cy="4222433"/>
            <a:chOff x="2112475" y="238125"/>
            <a:chExt cx="3395050" cy="5238750"/>
          </a:xfrm>
        </p:grpSpPr>
        <p:sp>
          <p:nvSpPr>
            <p:cNvPr id="399" name="Google Shape;399;p34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3" name="Google Shape;40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288" y="839688"/>
            <a:ext cx="2597800" cy="346372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Previously</a:t>
            </a:r>
            <a:endParaRPr dirty="0">
              <a:latin typeface="+mj-lt"/>
            </a:endParaRPr>
          </a:p>
        </p:txBody>
      </p:sp>
      <p:sp>
        <p:nvSpPr>
          <p:cNvPr id="458" name="Google Shape;458;p3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BE79644-70D2-918C-2BED-0E7E870F30D1}"/>
              </a:ext>
            </a:extLst>
          </p:cNvPr>
          <p:cNvGrpSpPr/>
          <p:nvPr/>
        </p:nvGrpSpPr>
        <p:grpSpPr>
          <a:xfrm>
            <a:off x="1304700" y="1864459"/>
            <a:ext cx="6534600" cy="3488267"/>
            <a:chOff x="1304700" y="1794933"/>
            <a:chExt cx="6534600" cy="3488267"/>
          </a:xfrm>
        </p:grpSpPr>
        <p:sp>
          <p:nvSpPr>
            <p:cNvPr id="461" name="Google Shape;461;p39"/>
            <p:cNvSpPr/>
            <p:nvPr/>
          </p:nvSpPr>
          <p:spPr>
            <a:xfrm>
              <a:off x="4931251" y="3257053"/>
              <a:ext cx="2061098" cy="559408"/>
            </a:xfrm>
            <a:prstGeom prst="homePlate">
              <a:avLst>
                <a:gd name="adj" fmla="val 32030"/>
              </a:avLst>
            </a:prstGeom>
            <a:solidFill>
              <a:schemeClr val="accent4"/>
            </a:solidFill>
            <a:ln>
              <a:noFill/>
            </a:ln>
            <a:effectLst>
              <a:outerShdw blurRad="28575" dist="9525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27430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Review Designs</a:t>
              </a:r>
              <a:endParaRPr sz="1600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3122383" y="3257053"/>
              <a:ext cx="2061102" cy="559408"/>
            </a:xfrm>
            <a:prstGeom prst="homePlate">
              <a:avLst>
                <a:gd name="adj" fmla="val 32030"/>
              </a:avLst>
            </a:prstGeom>
            <a:solidFill>
              <a:schemeClr val="accent2"/>
            </a:solidFill>
            <a:ln>
              <a:noFill/>
            </a:ln>
            <a:effectLst>
              <a:outerShdw blurRad="28575" dist="9525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27430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Factory Design</a:t>
              </a:r>
              <a:endParaRPr sz="1600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1304700" y="3257053"/>
              <a:ext cx="2061110" cy="559408"/>
            </a:xfrm>
            <a:prstGeom prst="homePlate">
              <a:avLst>
                <a:gd name="adj" fmla="val 32030"/>
              </a:avLst>
            </a:prstGeom>
            <a:solidFill>
              <a:schemeClr val="accent3"/>
            </a:solidFill>
            <a:ln>
              <a:noFill/>
            </a:ln>
            <a:effectLst>
              <a:outerShdw blurRad="28575" dist="9525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27430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Concept</a:t>
              </a:r>
              <a:endParaRPr sz="1600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478" name="Google Shape;478;p39"/>
            <p:cNvCxnSpPr/>
            <p:nvPr/>
          </p:nvCxnSpPr>
          <p:spPr>
            <a:xfrm rot="10800000">
              <a:off x="1903364" y="2583349"/>
              <a:ext cx="0" cy="708640"/>
            </a:xfrm>
            <a:prstGeom prst="straightConnector1">
              <a:avLst/>
            </a:prstGeom>
            <a:noFill/>
            <a:ln w="9525" cap="flat" cmpd="sng">
              <a:solidFill>
                <a:schemeClr val="bg2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479" name="Google Shape;479;p39"/>
            <p:cNvSpPr txBox="1"/>
            <p:nvPr/>
          </p:nvSpPr>
          <p:spPr>
            <a:xfrm>
              <a:off x="1829995" y="1794933"/>
              <a:ext cx="2511512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Build the Box</a:t>
              </a:r>
              <a:endParaRPr lang="en-US" sz="1800" dirty="0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600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Construct the Gigafactory first and then iterate to develop contents</a:t>
              </a:r>
            </a:p>
          </p:txBody>
        </p:sp>
        <p:cxnSp>
          <p:nvCxnSpPr>
            <p:cNvPr id="480" name="Google Shape;480;p39"/>
            <p:cNvCxnSpPr/>
            <p:nvPr/>
          </p:nvCxnSpPr>
          <p:spPr>
            <a:xfrm rot="10800000">
              <a:off x="5398129" y="2583349"/>
              <a:ext cx="0" cy="708640"/>
            </a:xfrm>
            <a:prstGeom prst="straightConnector1">
              <a:avLst/>
            </a:prstGeom>
            <a:noFill/>
            <a:ln w="9525" cap="flat" cmpd="sng">
              <a:solidFill>
                <a:schemeClr val="bg2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481" name="Google Shape;481;p39"/>
            <p:cNvSpPr txBox="1"/>
            <p:nvPr/>
          </p:nvSpPr>
          <p:spPr>
            <a:xfrm>
              <a:off x="5327788" y="1794933"/>
              <a:ext cx="2511512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600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Evaluate iterations of design</a:t>
              </a:r>
            </a:p>
          </p:txBody>
        </p:sp>
        <p:cxnSp>
          <p:nvCxnSpPr>
            <p:cNvPr id="490" name="Google Shape;490;p39"/>
            <p:cNvCxnSpPr/>
            <p:nvPr/>
          </p:nvCxnSpPr>
          <p:spPr>
            <a:xfrm rot="10800000">
              <a:off x="3411429" y="3781525"/>
              <a:ext cx="0" cy="708640"/>
            </a:xfrm>
            <a:prstGeom prst="straightConnector1">
              <a:avLst/>
            </a:prstGeom>
            <a:noFill/>
            <a:ln w="9525" cap="flat" cmpd="sng">
              <a:solidFill>
                <a:schemeClr val="bg2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491" name="Google Shape;491;p39"/>
            <p:cNvSpPr txBox="1"/>
            <p:nvPr/>
          </p:nvSpPr>
          <p:spPr>
            <a:xfrm>
              <a:off x="3325688" y="4525100"/>
              <a:ext cx="2511512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600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Iterate through designs </a:t>
              </a:r>
            </a:p>
          </p:txBody>
        </p:sp>
      </p:grpSp>
      <p:grpSp>
        <p:nvGrpSpPr>
          <p:cNvPr id="496" name="Google Shape;496;p3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97" name="Google Shape;497;p3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04453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project</a:t>
            </a:r>
            <a:endParaRPr/>
          </a:p>
        </p:txBody>
      </p:sp>
      <p:sp>
        <p:nvSpPr>
          <p:cNvPr id="409" name="Google Shape;409;p35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26340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410" name="Google Shape;410;p35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411" name="Google Shape;411;p3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3" name="Google Shape;413;p3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414" name="Google Shape;414;p35"/>
          <p:cNvGrpSpPr/>
          <p:nvPr/>
        </p:nvGrpSpPr>
        <p:grpSpPr>
          <a:xfrm>
            <a:off x="3938374" y="1802704"/>
            <a:ext cx="4542205" cy="2661224"/>
            <a:chOff x="1177450" y="241631"/>
            <a:chExt cx="6173152" cy="3616776"/>
          </a:xfrm>
        </p:grpSpPr>
        <p:sp>
          <p:nvSpPr>
            <p:cNvPr id="415" name="Google Shape;415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19" name="Google Shape;419;p35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445550" y="1949425"/>
            <a:ext cx="3530550" cy="22426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25" name="Google Shape;425;p3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Special thanks to all the people who made and released these awesome resources for free: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/>
              <a:t>Presentation template by </a:t>
            </a:r>
            <a:r>
              <a:rPr lang="en" u="sng">
                <a:highlight>
                  <a:schemeClr val="accent1"/>
                </a:highlight>
                <a:hlinkClick r:id="rId3"/>
              </a:rPr>
              <a:t>SlidesCarnival</a:t>
            </a:r>
            <a:endParaRPr>
              <a:highlight>
                <a:schemeClr val="accent1"/>
              </a:highlight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/>
              <a:t>Photographs by </a:t>
            </a:r>
            <a:r>
              <a:rPr lang="en" u="sng">
                <a:highlight>
                  <a:schemeClr val="accent1"/>
                </a:highlight>
                <a:hlinkClick r:id="rId4"/>
              </a:rPr>
              <a:t>Unsplash</a:t>
            </a:r>
            <a:endParaRPr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6" name="Google Shape;426;p36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27" name="Google Shape;427;p3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3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This presentation uses the following typographies: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◉"/>
            </a:pPr>
            <a:r>
              <a:rPr lang="en" sz="1400">
                <a:solidFill>
                  <a:schemeClr val="dk1"/>
                </a:solidFill>
              </a:rPr>
              <a:t>Titles: </a:t>
            </a:r>
            <a:r>
              <a:rPr lang="en" sz="1400" b="1">
                <a:solidFill>
                  <a:schemeClr val="dk1"/>
                </a:solidFill>
              </a:rPr>
              <a:t>Lora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◉"/>
            </a:pPr>
            <a:r>
              <a:rPr lang="en" sz="1400">
                <a:solidFill>
                  <a:schemeClr val="dk1"/>
                </a:solidFill>
              </a:rPr>
              <a:t>Body copy: </a:t>
            </a:r>
            <a:r>
              <a:rPr lang="en" sz="1400" b="1">
                <a:solidFill>
                  <a:schemeClr val="dk1"/>
                </a:solidFill>
              </a:rPr>
              <a:t>Quattrocento Sans</a:t>
            </a: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Download for free at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1D1D1B"/>
                </a:solidFill>
                <a:highlight>
                  <a:schemeClr val="accent1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https://www.fontsquirrel.com/fonts/lora</a:t>
            </a:r>
            <a:endParaRPr sz="1400">
              <a:solidFill>
                <a:srgbClr val="1D1D1B"/>
              </a:solidFill>
              <a:highlight>
                <a:schemeClr val="accen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1D1D1B"/>
                </a:solidFill>
                <a:highlight>
                  <a:schemeClr val="accent1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https://www.fontsquirrel.com/fonts/quattrocento-sans</a:t>
            </a:r>
            <a:endParaRPr sz="1400">
              <a:solidFill>
                <a:srgbClr val="1D1D1B"/>
              </a:solidFill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37" name="Google Shape;437;p3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grpSp>
        <p:nvGrpSpPr>
          <p:cNvPr id="438" name="Google Shape;438;p3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39" name="Google Shape;439;p3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37"/>
          <p:cNvSpPr/>
          <p:nvPr/>
        </p:nvSpPr>
        <p:spPr>
          <a:xfrm>
            <a:off x="5650" y="4707750"/>
            <a:ext cx="9144000" cy="43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7"/>
          <p:cNvSpPr txBox="1"/>
          <p:nvPr/>
        </p:nvSpPr>
        <p:spPr>
          <a:xfrm>
            <a:off x="416575" y="4707750"/>
            <a:ext cx="84240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i="1">
                <a:latin typeface="Lora"/>
                <a:ea typeface="Lora"/>
                <a:cs typeface="Lora"/>
                <a:sym typeface="Lora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45" name="Google Shape;445;p3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8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451" name="Google Shape;451;p38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452" name="Google Shape;452;p38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58" name="Google Shape;458;p3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459" name="Google Shape;459;p39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0" name="Google Shape;460;p39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NOV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1" name="Google Shape;461;p39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OCT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2" name="Google Shape;462;p39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SEP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3" name="Google Shape;463;p39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AUG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4" name="Google Shape;464;p39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JUL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5" name="Google Shape;465;p39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JUN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6" name="Google Shape;466;p39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MAY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7" name="Google Shape;467;p39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APR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8" name="Google Shape;468;p39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MAR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9" name="Google Shape;469;p39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FEB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70" name="Google Shape;470;p39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JAN</a:t>
            </a:r>
            <a:endParaRPr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71" name="Google Shape;471;p39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472" name="Google Shape;472;p39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3" name="Google Shape;473;p39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74" name="Google Shape;474;p39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5" name="Google Shape;475;p39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 is the colour of danger and courage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76" name="Google Shape;476;p39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7" name="Google Shape;477;p39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78" name="Google Shape;478;p39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9" name="Google Shape;479;p39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0" name="Google Shape;480;p39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1" name="Google Shape;481;p39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2" name="Google Shape;482;p39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3" name="Google Shape;483;p39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4" name="Google Shape;484;p39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5" name="Google Shape;485;p39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6" name="Google Shape;486;p39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7" name="Google Shape;487;p39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8" name="Google Shape;488;p39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9" name="Google Shape;489;p39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90" name="Google Shape;490;p39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1" name="Google Shape;491;p39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 is the colour of danger and courage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92" name="Google Shape;492;p39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3" name="Google Shape;493;p39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94" name="Google Shape;494;p39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5" name="Google Shape;495;p39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96" name="Google Shape;496;p3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97" name="Google Shape;497;p3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506" name="Google Shape;506;p4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507" name="Google Shape;507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9" name="Google Shape;509;p40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510" name="Google Shape;510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12" name="Google Shape;512;p40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513" name="Google Shape;513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15" name="Google Shape;515;p40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516" name="Google Shape;516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5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18" name="Google Shape;518;p40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519" name="Google Shape;519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0" name="Google Shape;520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6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21" name="Google Shape;521;p40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522" name="Google Shape;522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3" name="Google Shape;523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4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24" name="Google Shape;524;p40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525" name="Google Shape;525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6" name="Google Shape;526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27" name="Google Shape;527;p40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8" name="Google Shape;528;p40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 is the colour of danger and courage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9" name="Google Shape;529;p40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0" name="Google Shape;530;p40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1" name="Google Shape;531;p40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2" name="Google Shape;532;p40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533" name="Google Shape;533;p4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534" name="Google Shape;534;p4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1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543" name="Google Shape;543;p4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graphicFrame>
        <p:nvGraphicFramePr>
          <p:cNvPr id="544" name="Google Shape;544;p41"/>
          <p:cNvGraphicFramePr/>
          <p:nvPr/>
        </p:nvGraphicFramePr>
        <p:xfrm>
          <a:off x="1477425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{DA5B2040-0373-4AB5-8C16-54180E59C3D7}</a:tableStyleId>
              </a:tblPr>
              <a:tblGrid>
                <a:gridCol w="1228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219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0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Week 1</a:t>
                      </a:r>
                      <a:endParaRPr sz="800" b="1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Week 2</a:t>
                      </a:r>
                      <a:endParaRPr sz="800" b="1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3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4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5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6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7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8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11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12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13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14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1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2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3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4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5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◆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6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7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 8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545" name="Google Shape;545;p41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546" name="Google Shape;546;p4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1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2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555" name="Google Shape;555;p4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556" name="Google Shape;556;p42"/>
          <p:cNvSpPr/>
          <p:nvPr/>
        </p:nvSpPr>
        <p:spPr>
          <a:xfrm>
            <a:off x="1506150" y="1665075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STRENGTHS</a:t>
            </a:r>
            <a:endParaRPr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7" name="Google Shape;557;p42"/>
          <p:cNvSpPr/>
          <p:nvPr/>
        </p:nvSpPr>
        <p:spPr>
          <a:xfrm>
            <a:off x="5095924" y="1665075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WEAKNESSES</a:t>
            </a:r>
            <a:endParaRPr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8" name="Google Shape;558;p42"/>
          <p:cNvSpPr/>
          <p:nvPr/>
        </p:nvSpPr>
        <p:spPr>
          <a:xfrm>
            <a:off x="1506150" y="3106208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 is the color of ebony and of outer space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OPPORTUNITIES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9" name="Google Shape;559;p42"/>
          <p:cNvSpPr/>
          <p:nvPr/>
        </p:nvSpPr>
        <p:spPr>
          <a:xfrm>
            <a:off x="5095924" y="3106208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White is the color of milk and fresh snow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THREATS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60" name="Google Shape;560;p42"/>
          <p:cNvSpPr/>
          <p:nvPr/>
        </p:nvSpPr>
        <p:spPr>
          <a:xfrm>
            <a:off x="3963788" y="1972387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2"/>
          <p:cNvSpPr/>
          <p:nvPr/>
        </p:nvSpPr>
        <p:spPr>
          <a:xfrm rot="5400000">
            <a:off x="4106573" y="1972387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2"/>
          <p:cNvSpPr/>
          <p:nvPr/>
        </p:nvSpPr>
        <p:spPr>
          <a:xfrm rot="10800000">
            <a:off x="4106573" y="2116280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2"/>
          <p:cNvSpPr/>
          <p:nvPr/>
        </p:nvSpPr>
        <p:spPr>
          <a:xfrm rot="-5400000">
            <a:off x="3963788" y="2116280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42"/>
          <p:cNvSpPr/>
          <p:nvPr/>
        </p:nvSpPr>
        <p:spPr>
          <a:xfrm>
            <a:off x="4419834" y="2385582"/>
            <a:ext cx="263198" cy="3704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S</a:t>
            </a:r>
          </a:p>
        </p:txBody>
      </p:sp>
      <p:sp>
        <p:nvSpPr>
          <p:cNvPr id="565" name="Google Shape;565;p42"/>
          <p:cNvSpPr/>
          <p:nvPr/>
        </p:nvSpPr>
        <p:spPr>
          <a:xfrm>
            <a:off x="5252163" y="2391908"/>
            <a:ext cx="508175" cy="3573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W</a:t>
            </a:r>
          </a:p>
        </p:txBody>
      </p:sp>
      <p:sp>
        <p:nvSpPr>
          <p:cNvPr id="566" name="Google Shape;566;p42"/>
          <p:cNvSpPr/>
          <p:nvPr/>
        </p:nvSpPr>
        <p:spPr>
          <a:xfrm>
            <a:off x="4391490" y="3292282"/>
            <a:ext cx="353799" cy="3704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O</a:t>
            </a:r>
          </a:p>
        </p:txBody>
      </p:sp>
      <p:sp>
        <p:nvSpPr>
          <p:cNvPr id="567" name="Google Shape;567;p42"/>
          <p:cNvSpPr/>
          <p:nvPr/>
        </p:nvSpPr>
        <p:spPr>
          <a:xfrm>
            <a:off x="5345801" y="3298609"/>
            <a:ext cx="312295" cy="3542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T</a:t>
            </a:r>
          </a:p>
        </p:txBody>
      </p:sp>
      <p:grpSp>
        <p:nvGrpSpPr>
          <p:cNvPr id="568" name="Google Shape;568;p42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569" name="Google Shape;569;p42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2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2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lt2"/>
        </a:solid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3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578" name="Google Shape;578;p4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579" name="Google Shape;579;p43"/>
          <p:cNvSpPr txBox="1"/>
          <p:nvPr/>
        </p:nvSpPr>
        <p:spPr>
          <a:xfrm>
            <a:off x="2039325" y="512550"/>
            <a:ext cx="1688400" cy="156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Activities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800" b="1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0" name="Google Shape;580;p43"/>
          <p:cNvSpPr txBox="1"/>
          <p:nvPr/>
        </p:nvSpPr>
        <p:spPr>
          <a:xfrm>
            <a:off x="2039325" y="2074407"/>
            <a:ext cx="1688400" cy="156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Resources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1" name="Google Shape;581;p43"/>
          <p:cNvSpPr txBox="1"/>
          <p:nvPr/>
        </p:nvSpPr>
        <p:spPr>
          <a:xfrm>
            <a:off x="3727775" y="512550"/>
            <a:ext cx="1688400" cy="312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Value Propositions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2" name="Google Shape;582;p43"/>
          <p:cNvSpPr txBox="1"/>
          <p:nvPr/>
        </p:nvSpPr>
        <p:spPr>
          <a:xfrm>
            <a:off x="5416225" y="512550"/>
            <a:ext cx="1688400" cy="156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Relationships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3" name="Google Shape;583;p43"/>
          <p:cNvSpPr txBox="1"/>
          <p:nvPr/>
        </p:nvSpPr>
        <p:spPr>
          <a:xfrm>
            <a:off x="5416225" y="2074407"/>
            <a:ext cx="1688400" cy="156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Channels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4" name="Google Shape;584;p43"/>
          <p:cNvSpPr txBox="1"/>
          <p:nvPr/>
        </p:nvSpPr>
        <p:spPr>
          <a:xfrm>
            <a:off x="7104675" y="512550"/>
            <a:ext cx="1688400" cy="312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Customer Segments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5" name="Google Shape;585;p43"/>
          <p:cNvSpPr txBox="1"/>
          <p:nvPr/>
        </p:nvSpPr>
        <p:spPr>
          <a:xfrm>
            <a:off x="350875" y="512550"/>
            <a:ext cx="1688400" cy="312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Partners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800" b="1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6" name="Google Shape;586;p43"/>
          <p:cNvSpPr txBox="1"/>
          <p:nvPr/>
        </p:nvSpPr>
        <p:spPr>
          <a:xfrm>
            <a:off x="350875" y="3636264"/>
            <a:ext cx="4221000" cy="1209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Cost Structure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7" name="Google Shape;587;p43"/>
          <p:cNvSpPr txBox="1"/>
          <p:nvPr/>
        </p:nvSpPr>
        <p:spPr>
          <a:xfrm>
            <a:off x="4572000" y="3636264"/>
            <a:ext cx="4221000" cy="1209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Revenue Streams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9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8" name="Google Shape;588;p43"/>
          <p:cNvSpPr/>
          <p:nvPr/>
        </p:nvSpPr>
        <p:spPr>
          <a:xfrm>
            <a:off x="4285413" y="3710737"/>
            <a:ext cx="211941" cy="210711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43"/>
          <p:cNvSpPr/>
          <p:nvPr/>
        </p:nvSpPr>
        <p:spPr>
          <a:xfrm>
            <a:off x="6818693" y="587257"/>
            <a:ext cx="211332" cy="189704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3"/>
          <p:cNvSpPr/>
          <p:nvPr/>
        </p:nvSpPr>
        <p:spPr>
          <a:xfrm>
            <a:off x="1761279" y="587252"/>
            <a:ext cx="203302" cy="203302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3"/>
          <p:cNvSpPr/>
          <p:nvPr/>
        </p:nvSpPr>
        <p:spPr>
          <a:xfrm>
            <a:off x="8525077" y="587180"/>
            <a:ext cx="193408" cy="203911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" name="Google Shape;592;p43"/>
          <p:cNvGrpSpPr/>
          <p:nvPr/>
        </p:nvGrpSpPr>
        <p:grpSpPr>
          <a:xfrm>
            <a:off x="8495237" y="3710595"/>
            <a:ext cx="223066" cy="161899"/>
            <a:chOff x="4604550" y="3714775"/>
            <a:chExt cx="439625" cy="319075"/>
          </a:xfrm>
        </p:grpSpPr>
        <p:sp>
          <p:nvSpPr>
            <p:cNvPr id="593" name="Google Shape;593;p43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3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595;p43"/>
          <p:cNvGrpSpPr/>
          <p:nvPr/>
        </p:nvGrpSpPr>
        <p:grpSpPr>
          <a:xfrm>
            <a:off x="5156730" y="586978"/>
            <a:ext cx="184770" cy="235434"/>
            <a:chOff x="1959600" y="4980625"/>
            <a:chExt cx="364150" cy="464000"/>
          </a:xfrm>
        </p:grpSpPr>
        <p:sp>
          <p:nvSpPr>
            <p:cNvPr id="596" name="Google Shape;596;p43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3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3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3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3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3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3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43"/>
          <p:cNvGrpSpPr/>
          <p:nvPr/>
        </p:nvGrpSpPr>
        <p:grpSpPr>
          <a:xfrm>
            <a:off x="6756559" y="2148684"/>
            <a:ext cx="273121" cy="261996"/>
            <a:chOff x="5233525" y="4954450"/>
            <a:chExt cx="538275" cy="516350"/>
          </a:xfrm>
        </p:grpSpPr>
        <p:sp>
          <p:nvSpPr>
            <p:cNvPr id="604" name="Google Shape;604;p43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3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3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3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3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3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3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3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3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3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3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43"/>
          <p:cNvGrpSpPr/>
          <p:nvPr/>
        </p:nvGrpSpPr>
        <p:grpSpPr>
          <a:xfrm>
            <a:off x="3382891" y="2148686"/>
            <a:ext cx="278068" cy="252736"/>
            <a:chOff x="4556450" y="4963575"/>
            <a:chExt cx="548025" cy="498100"/>
          </a:xfrm>
        </p:grpSpPr>
        <p:sp>
          <p:nvSpPr>
            <p:cNvPr id="616" name="Google Shape;616;p43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3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3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3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43"/>
          <p:cNvSpPr/>
          <p:nvPr/>
        </p:nvSpPr>
        <p:spPr>
          <a:xfrm>
            <a:off x="3430092" y="587256"/>
            <a:ext cx="223039" cy="223093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44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627" name="Google Shape;627;p4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grpSp>
        <p:nvGrpSpPr>
          <p:cNvPr id="628" name="Google Shape;628;p44"/>
          <p:cNvGrpSpPr/>
          <p:nvPr/>
        </p:nvGrpSpPr>
        <p:grpSpPr>
          <a:xfrm>
            <a:off x="1381092" y="1505777"/>
            <a:ext cx="3277953" cy="2946943"/>
            <a:chOff x="3778727" y="4460423"/>
            <a:chExt cx="720160" cy="647438"/>
          </a:xfrm>
        </p:grpSpPr>
        <p:sp>
          <p:nvSpPr>
            <p:cNvPr id="629" name="Google Shape;629;p44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cxnSp>
        <p:nvCxnSpPr>
          <p:cNvPr id="636" name="Google Shape;636;p44"/>
          <p:cNvCxnSpPr/>
          <p:nvPr/>
        </p:nvCxnSpPr>
        <p:spPr>
          <a:xfrm>
            <a:off x="4586590" y="1993881"/>
            <a:ext cx="960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7" name="Google Shape;637;p44"/>
          <p:cNvSpPr txBox="1"/>
          <p:nvPr/>
        </p:nvSpPr>
        <p:spPr>
          <a:xfrm>
            <a:off x="5602722" y="1837578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38" name="Google Shape;638;p44"/>
          <p:cNvCxnSpPr/>
          <p:nvPr/>
        </p:nvCxnSpPr>
        <p:spPr>
          <a:xfrm>
            <a:off x="4445163" y="2431427"/>
            <a:ext cx="1101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9" name="Google Shape;639;p44"/>
          <p:cNvSpPr txBox="1"/>
          <p:nvPr/>
        </p:nvSpPr>
        <p:spPr>
          <a:xfrm>
            <a:off x="5602722" y="2275115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40" name="Google Shape;640;p44"/>
          <p:cNvCxnSpPr/>
          <p:nvPr/>
        </p:nvCxnSpPr>
        <p:spPr>
          <a:xfrm>
            <a:off x="4244185" y="2868973"/>
            <a:ext cx="13026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1" name="Google Shape;641;p44"/>
          <p:cNvSpPr txBox="1"/>
          <p:nvPr/>
        </p:nvSpPr>
        <p:spPr>
          <a:xfrm>
            <a:off x="5602722" y="2712652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42" name="Google Shape;642;p44"/>
          <p:cNvCxnSpPr/>
          <p:nvPr/>
        </p:nvCxnSpPr>
        <p:spPr>
          <a:xfrm>
            <a:off x="4072983" y="3306497"/>
            <a:ext cx="14736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3" name="Google Shape;643;p44"/>
          <p:cNvSpPr txBox="1"/>
          <p:nvPr/>
        </p:nvSpPr>
        <p:spPr>
          <a:xfrm>
            <a:off x="5602722" y="3150188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44" name="Google Shape;644;p44"/>
          <p:cNvCxnSpPr/>
          <p:nvPr/>
        </p:nvCxnSpPr>
        <p:spPr>
          <a:xfrm>
            <a:off x="3886882" y="3744043"/>
            <a:ext cx="16599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5" name="Google Shape;645;p44"/>
          <p:cNvSpPr txBox="1"/>
          <p:nvPr/>
        </p:nvSpPr>
        <p:spPr>
          <a:xfrm>
            <a:off x="5602722" y="3587725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46" name="Google Shape;646;p44"/>
          <p:cNvCxnSpPr/>
          <p:nvPr/>
        </p:nvCxnSpPr>
        <p:spPr>
          <a:xfrm>
            <a:off x="3693353" y="4181566"/>
            <a:ext cx="1845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7" name="Google Shape;647;p44"/>
          <p:cNvSpPr txBox="1"/>
          <p:nvPr/>
        </p:nvSpPr>
        <p:spPr>
          <a:xfrm>
            <a:off x="5602722" y="4025262"/>
            <a:ext cx="25317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Insert your content</a:t>
            </a:r>
            <a:endParaRPr sz="10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648" name="Google Shape;648;p44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649" name="Google Shape;649;p4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Desired Improvements</a:t>
            </a:r>
            <a:endParaRPr dirty="0">
              <a:highlight>
                <a:schemeClr val="accent1"/>
              </a:highlight>
              <a:latin typeface="+mj-lt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51354" y="1637651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 panose="02070309020205020404" pitchFamily="49" charset="0"/>
              <a:buChar char="o"/>
            </a:pPr>
            <a:r>
              <a:rPr lang="en-US" dirty="0"/>
              <a:t>Utilize Revit element metadata</a:t>
            </a:r>
            <a:endParaRPr dirty="0"/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 panose="02070309020205020404" pitchFamily="49" charset="0"/>
              <a:buChar char="o"/>
            </a:pPr>
            <a:r>
              <a:rPr lang="en-US" dirty="0"/>
              <a:t>Ability to consider more layouts</a:t>
            </a:r>
            <a:endParaRPr dirty="0"/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 panose="02070309020205020404" pitchFamily="49" charset="0"/>
              <a:buChar char="o"/>
            </a:pPr>
            <a:r>
              <a:rPr lang="en-US" dirty="0"/>
              <a:t>Accelerate layout evaluations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 panose="02070309020205020404" pitchFamily="49" charset="0"/>
              <a:buChar char="o"/>
            </a:pPr>
            <a:r>
              <a:rPr lang="en-US" dirty="0"/>
              <a:t>Customize layout options for specific trades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ourier New" panose="02070309020205020404" pitchFamily="49" charset="0"/>
              <a:buChar char="o"/>
            </a:pPr>
            <a:r>
              <a:rPr lang="en-US" dirty="0"/>
              <a:t>Expedite design process </a:t>
            </a: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 descr="A blueprint of a building&#10;&#10;Description automatically generated">
            <a:extLst>
              <a:ext uri="{FF2B5EF4-FFF2-40B4-BE49-F238E27FC236}">
                <a16:creationId xmlns:a16="http://schemas.microsoft.com/office/drawing/2014/main" id="{B9361449-C82C-C3BB-4756-EDEE06AE6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18725" y="393649"/>
            <a:ext cx="3027713" cy="2770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20302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658" name="Google Shape;658;p4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pic>
        <p:nvPicPr>
          <p:cNvPr id="659" name="Google Shape;659;p45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26658" y="191750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0" name="Google Shape;660;p45"/>
          <p:cNvSpPr txBox="1"/>
          <p:nvPr/>
        </p:nvSpPr>
        <p:spPr>
          <a:xfrm>
            <a:off x="831683" y="353652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Imani Jackson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JOB TITLE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61" name="Google Shape;661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06383" y="191750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2" name="Google Shape;662;p45"/>
          <p:cNvSpPr txBox="1"/>
          <p:nvPr/>
        </p:nvSpPr>
        <p:spPr>
          <a:xfrm>
            <a:off x="2811408" y="353652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Marcos Galán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JOB TITLE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63" name="Google Shape;663;p45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786108" y="191750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4" name="Google Shape;664;p45"/>
          <p:cNvSpPr txBox="1"/>
          <p:nvPr/>
        </p:nvSpPr>
        <p:spPr>
          <a:xfrm>
            <a:off x="4791133" y="353652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Ixchel Valdía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JOB TITLE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65" name="Google Shape;665;p45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65833" y="191750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6" name="Google Shape;666;p45"/>
          <p:cNvSpPr txBox="1"/>
          <p:nvPr/>
        </p:nvSpPr>
        <p:spPr>
          <a:xfrm>
            <a:off x="6770858" y="353652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Nils Årud</a:t>
            </a:r>
            <a:br>
              <a:rPr lang="en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JOB TITLE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 is the colour of the clear sky and the deep sea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667" name="Google Shape;667;p4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668" name="Google Shape;668;p4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lt2"/>
        </a:solidFill>
        <a:effectLst/>
      </p:bgPr>
    </p:bg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6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677" name="Google Shape;677;p46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" name="Google Shape;678;p46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679" name="Google Shape;679;p46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46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46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46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3" name="Google Shape;683;p46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4" name="Google Shape;684;p46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46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46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" name="Google Shape;687;p46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" name="Google Shape;688;p46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9" name="Google Shape;689;p46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0" name="Google Shape;690;p46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Google Shape;691;p46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Google Shape;692;p46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46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46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46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46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46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46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46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46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46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46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46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46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46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46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46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708;p46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9" name="Google Shape;709;p46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0" name="Google Shape;710;p46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1" name="Google Shape;711;p46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2" name="Google Shape;712;p46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46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46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46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6" name="Google Shape;716;p46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7" name="Google Shape;717;p46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46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46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0" name="Google Shape;720;p46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1" name="Google Shape;721;p46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2" name="Google Shape;722;p46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3" name="Google Shape;723;p46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4" name="Google Shape;724;p46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5" name="Google Shape;725;p4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grpSp>
        <p:nvGrpSpPr>
          <p:cNvPr id="726" name="Google Shape;726;p46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727" name="Google Shape;727;p46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46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46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0" name="Google Shape;730;p46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1" name="Google Shape;731;p46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2" name="Google Shape;732;p46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3" name="Google Shape;733;p46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4" name="Google Shape;734;p46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5" name="Google Shape;735;p46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6" name="Google Shape;736;p46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7" name="Google Shape;737;p46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8" name="Google Shape;738;p46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9" name="Google Shape;739;p46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0" name="Google Shape;740;p46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1" name="Google Shape;741;p46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2" name="Google Shape;742;p46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46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4" name="Google Shape;744;p46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46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46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7" name="Google Shape;747;p46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46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749" name="Google Shape;749;p46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750" name="Google Shape;750;p46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751" name="Google Shape;751;p46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LOW VALUE 1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2" name="Google Shape;752;p46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HIGH VALUE 1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3" name="Google Shape;753;p46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LOW VALUE 2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4" name="Google Shape;754;p46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HIGH VALUE 2</a:t>
            </a:r>
            <a:endParaRPr sz="8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5" name="Google Shape;755;p46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Our company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6" name="Google Shape;756;p46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7" name="Google Shape;757;p46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8" name="Google Shape;758;p46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9" name="Google Shape;759;p46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0" name="Google Shape;760;p46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1" name="Google Shape;761;p46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Competitor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4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767" name="Google Shape;767;p4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graphicFrame>
        <p:nvGraphicFramePr>
          <p:cNvPr id="768" name="Google Shape;768;p47"/>
          <p:cNvGraphicFramePr/>
          <p:nvPr/>
        </p:nvGraphicFramePr>
        <p:xfrm>
          <a:off x="1453225" y="1535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{FD83C8C0-4F54-423C-8FE9-BE38F65F2308}</a:tableStyleId>
              </a:tblPr>
              <a:tblGrid>
                <a:gridCol w="76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806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841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9:00 - 9:45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13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769" name="Google Shape;769;p4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770" name="Google Shape;770;p4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48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SlidesCarnival icons are </a:t>
            </a:r>
            <a:r>
              <a:rPr lang="en" sz="900" b="1">
                <a:solidFill>
                  <a:schemeClr val="dk1"/>
                </a:solidFill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editable shapes</a:t>
            </a: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. </a:t>
            </a:r>
            <a:endParaRPr sz="900"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means that you can: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Resize them without losing quality.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Change line color, width and style</a:t>
            </a: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Isn’t that nice? :)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Examples: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779" name="Google Shape;779;p48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780" name="Google Shape;780;p48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8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8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8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8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8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8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8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48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795" name="Google Shape;795;p48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8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8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8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8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48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801" name="Google Shape;801;p48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8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8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8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8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48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8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" name="Google Shape;808;p48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809" name="Google Shape;809;p48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8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8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8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" name="Google Shape;813;p48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" name="Google Shape;814;p48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815" name="Google Shape;815;p48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8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8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8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8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8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8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48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823" name="Google Shape;823;p48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8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8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8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" name="Google Shape;827;p48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8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8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8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" name="Google Shape;831;p48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832" name="Google Shape;832;p48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8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48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835" name="Google Shape;835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48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838" name="Google Shape;838;p48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8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" name="Google Shape;841;p48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842" name="Google Shape;842;p48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8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8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48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850" name="Google Shape;850;p4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8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857" name="Google Shape;857;p4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" name="Google Shape;861;p48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" name="Google Shape;862;p48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863" name="Google Shape;863;p48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48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866" name="Google Shape;866;p48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8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8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872" name="Google Shape;872;p48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48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875" name="Google Shape;875;p48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8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48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883" name="Google Shape;883;p48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48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889" name="Google Shape;889;p48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48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898" name="Google Shape;898;p48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8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48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903" name="Google Shape;903;p48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48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908" name="Google Shape;908;p48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48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913" name="Google Shape;913;p48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48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916" name="Google Shape;916;p48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8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48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919" name="Google Shape;919;p48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48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2" name="Google Shape;922;p48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923" name="Google Shape;923;p4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48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926" name="Google Shape;926;p48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8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" name="Google Shape;934;p48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8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" name="Google Shape;936;p48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937" name="Google Shape;937;p48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" name="Google Shape;939;p48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48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941" name="Google Shape;941;p48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48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944" name="Google Shape;944;p4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48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949" name="Google Shape;949;p48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48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" name="Google Shape;953;p48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954" name="Google Shape;954;p48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48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961" name="Google Shape;961;p48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970;p48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971" name="Google Shape;971;p48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48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975" name="Google Shape;975;p48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48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979" name="Google Shape;979;p4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48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985" name="Google Shape;985;p48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8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988" name="Google Shape;988;p48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48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996" name="Google Shape;996;p48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48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1003" name="Google Shape;1003;p4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48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1006" name="Google Shape;1006;p4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48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48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48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48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48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1015" name="Google Shape;1015;p48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48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1024" name="Google Shape;1024;p48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" name="Google Shape;1026;p48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1027" name="Google Shape;1027;p48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48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1034" name="Google Shape;1034;p48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48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1042" name="Google Shape;1042;p48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48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1046" name="Google Shape;1046;p48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48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1053" name="Google Shape;1053;p48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" name="Google Shape;1056;p48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1057" name="Google Shape;1057;p48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" name="Google Shape;1060;p48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1061" name="Google Shape;1061;p48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48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1067" name="Google Shape;1067;p48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48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1095" name="Google Shape;1095;p48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48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1119" name="Google Shape;1119;p48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8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8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8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8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8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8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48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1134" name="Google Shape;1134;p48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8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48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1138" name="Google Shape;1138;p48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8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8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8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" name="Google Shape;1144;p48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145" name="Google Shape;1145;p4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48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154" name="Google Shape;1154;p48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8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8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48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158" name="Google Shape;1158;p48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8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8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48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164" name="Google Shape;1164;p48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8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8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8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8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48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172" name="Google Shape;1172;p48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8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8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8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48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179" name="Google Shape;1179;p48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8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8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48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189" name="Google Shape;1189;p48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" name="Google Shape;1200;p48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201" name="Google Shape;1201;p48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48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207" name="Google Shape;1207;p48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48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1215" name="Google Shape;1215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48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1218" name="Google Shape;1218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48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1221" name="Google Shape;1221;p4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48"/>
          <p:cNvSpPr/>
          <p:nvPr/>
        </p:nvSpPr>
        <p:spPr>
          <a:xfrm>
            <a:off x="7436055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48"/>
          <p:cNvSpPr/>
          <p:nvPr/>
        </p:nvSpPr>
        <p:spPr>
          <a:xfrm>
            <a:off x="6552218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48"/>
          <p:cNvSpPr/>
          <p:nvPr/>
        </p:nvSpPr>
        <p:spPr>
          <a:xfrm>
            <a:off x="6837753" y="30973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A4C2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4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1" name="Google Shape;1231;p49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232" name="Google Shape;1232;p49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38" name="Google Shape;1238;p49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239" name="Google Shape;1239;p49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43" name="Google Shape;1243;p49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244" name="Google Shape;1244;p49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47" name="Google Shape;1247;p49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248" name="Google Shape;1248;p49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53" name="Google Shape;1253;p49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254" name="Google Shape;1254;p49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57" name="Google Shape;1257;p49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258" name="Google Shape;1258;p49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62" name="Google Shape;1262;p49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263" name="Google Shape;1263;p49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5" name="Google Shape;1265;p49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6" name="Google Shape;1266;p49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7" name="Google Shape;1267;p49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68" name="Google Shape;1268;p49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269" name="Google Shape;1269;p49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0" name="Google Shape;1270;p49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1" name="Google Shape;1271;p49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2" name="Google Shape;1272;p49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3" name="Google Shape;1273;p49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4" name="Google Shape;1274;p49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75" name="Google Shape;1275;p49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276" name="Google Shape;1276;p49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7" name="Google Shape;1277;p49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78" name="Google Shape;1278;p49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279" name="Google Shape;1279;p49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0" name="Google Shape;1280;p49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1" name="Google Shape;1281;p49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82" name="Google Shape;1282;p49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283" name="Google Shape;1283;p49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4" name="Google Shape;1284;p49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5" name="Google Shape;1285;p49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6" name="Google Shape;1286;p49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7" name="Google Shape;1287;p49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8" name="Google Shape;1288;p49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89" name="Google Shape;1289;p49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290" name="Google Shape;1290;p49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1" name="Google Shape;1291;p49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2" name="Google Shape;1292;p49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3" name="Google Shape;1293;p49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4" name="Google Shape;1294;p49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95" name="Google Shape;1295;p49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296" name="Google Shape;1296;p49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7" name="Google Shape;1297;p49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98" name="Google Shape;1298;p49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299" name="Google Shape;1299;p49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300" name="Google Shape;1300;p49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01" name="Google Shape;1301;p49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2" name="Google Shape;1302;p49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3" name="Google Shape;1303;p49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4" name="Google Shape;1304;p49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5" name="Google Shape;1305;p49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6" name="Google Shape;1306;p49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7" name="Google Shape;1307;p49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8" name="Google Shape;1308;p49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9" name="Google Shape;1309;p49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0" name="Google Shape;1310;p49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1311" name="Google Shape;1311;p49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2" name="Google Shape;1312;p49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3" name="Google Shape;1313;p49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4" name="Google Shape;1314;p49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5" name="Google Shape;1315;p49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6" name="Google Shape;1316;p49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17" name="Google Shape;1317;p49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318" name="Google Shape;1318;p49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19" name="Google Shape;1319;p49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0" name="Google Shape;1320;p49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1" name="Google Shape;1321;p49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22" name="Google Shape;1322;p49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323" name="Google Shape;1323;p49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4" name="Google Shape;1324;p49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5" name="Google Shape;1325;p49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6" name="Google Shape;1326;p49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7" name="Google Shape;1327;p49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28" name="Google Shape;1328;p49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329" name="Google Shape;1329;p49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0" name="Google Shape;1330;p49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1" name="Google Shape;1331;p49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2" name="Google Shape;1332;p49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3" name="Google Shape;1333;p49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4" name="Google Shape;1334;p49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35" name="Google Shape;1335;p49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336" name="Google Shape;1336;p49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7" name="Google Shape;1337;p49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8" name="Google Shape;1338;p49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39" name="Google Shape;1339;p49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40" name="Google Shape;1340;p49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341" name="Google Shape;1341;p49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2" name="Google Shape;1342;p49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3" name="Google Shape;1343;p49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4" name="Google Shape;1344;p49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45" name="Google Shape;1345;p49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346" name="Google Shape;1346;p49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7" name="Google Shape;1347;p49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8" name="Google Shape;1348;p49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49" name="Google Shape;1349;p49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50" name="Google Shape;1350;p49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351" name="Google Shape;1351;p49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352" name="Google Shape;1352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3" name="Google Shape;1353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4" name="Google Shape;1354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5" name="Google Shape;1355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6" name="Google Shape;1356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7" name="Google Shape;1357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8" name="Google Shape;1358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9" name="Google Shape;1359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0" name="Google Shape;1360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1" name="Google Shape;1361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1362" name="Google Shape;1362;p49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363" name="Google Shape;1363;p49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64" name="Google Shape;1364;p49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65" name="Google Shape;1365;p49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366" name="Google Shape;1366;p49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367" name="Google Shape;1367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8" name="Google Shape;1368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9" name="Google Shape;1369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0" name="Google Shape;1370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1" name="Google Shape;1371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2" name="Google Shape;1372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3" name="Google Shape;1373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4" name="Google Shape;1374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5" name="Google Shape;1375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76" name="Google Shape;1376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1377" name="Google Shape;1377;p49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378" name="Google Shape;1378;p49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79" name="Google Shape;1379;p49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80" name="Google Shape;1380;p49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81" name="Google Shape;1381;p49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382" name="Google Shape;1382;p49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383" name="Google Shape;1383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4" name="Google Shape;1384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5" name="Google Shape;1385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6" name="Google Shape;1386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7" name="Google Shape;1387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8" name="Google Shape;1388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89" name="Google Shape;1389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0" name="Google Shape;1390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1" name="Google Shape;1391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2" name="Google Shape;1392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1393" name="Google Shape;1393;p49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394" name="Google Shape;1394;p49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5" name="Google Shape;1395;p49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01" name="Google Shape;1401;p49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402" name="Google Shape;1402;p49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5" name="Google Shape;1405;p49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06" name="Google Shape;1406;p49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407" name="Google Shape;1407;p49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8" name="Google Shape;1408;p49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9" name="Google Shape;1409;p49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0" name="Google Shape;1410;p49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11" name="Google Shape;1411;p49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412" name="Google Shape;1412;p49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3" name="Google Shape;1413;p49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4" name="Google Shape;1414;p49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5" name="Google Shape;1415;p49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6" name="Google Shape;1416;p49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17" name="Google Shape;1417;p49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418" name="Google Shape;1418;p49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24" name="Google Shape;1424;p49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425" name="Google Shape;1425;p49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28" name="Google Shape;1428;p49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429" name="Google Shape;1429;p49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34" name="Google Shape;1434;p49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435" name="Google Shape;1435;p49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41" name="Google Shape;1441;p49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442" name="Google Shape;1442;p49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3" name="Google Shape;1443;p49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45" name="Google Shape;1445;p49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446" name="Google Shape;1446;p49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50" name="Google Shape;1450;p49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451" name="Google Shape;1451;p49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3" name="Google Shape;1453;p49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4" name="Google Shape;1454;p49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6" name="Google Shape;1456;p49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57" name="Google Shape;1457;p49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458" name="Google Shape;1458;p49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9" name="Google Shape;1459;p49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0" name="Google Shape;1460;p49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1" name="Google Shape;1461;p49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2" name="Google Shape;1462;p49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3" name="Google Shape;1463;p49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4" name="Google Shape;1464;p49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65" name="Google Shape;1465;p49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466" name="Google Shape;1466;p49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7" name="Google Shape;1467;p49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8" name="Google Shape;1468;p49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9" name="Google Shape;1469;p49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70" name="Google Shape;1470;p49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471" name="Google Shape;1471;p49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2" name="Google Shape;1472;p49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3" name="Google Shape;1473;p49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74" name="Google Shape;1474;p49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475" name="Google Shape;1475;p49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6" name="Google Shape;1476;p49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7" name="Google Shape;1477;p49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78" name="Google Shape;1478;p49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479" name="Google Shape;1479;p49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0" name="Google Shape;1480;p49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1" name="Google Shape;1481;p49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2" name="Google Shape;1482;p49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83" name="Google Shape;1483;p49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484" name="Google Shape;1484;p49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5" name="Google Shape;1485;p49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6" name="Google Shape;1486;p49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7" name="Google Shape;1487;p49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88" name="Google Shape;1488;p49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489" name="Google Shape;1489;p49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0" name="Google Shape;1490;p49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1" name="Google Shape;1491;p49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2" name="Google Shape;1492;p49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3" name="Google Shape;1493;p49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494" name="Google Shape;1494;p49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495" name="Google Shape;1495;p49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6" name="Google Shape;1496;p49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7" name="Google Shape;1497;p49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8" name="Google Shape;1498;p49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9" name="Google Shape;1499;p49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0" name="Google Shape;1500;p49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01" name="Google Shape;1501;p49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502" name="Google Shape;1502;p49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3" name="Google Shape;1503;p49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4" name="Google Shape;1504;p49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5" name="Google Shape;1505;p49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6" name="Google Shape;1506;p49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7" name="Google Shape;1507;p49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8" name="Google Shape;1508;p49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09" name="Google Shape;1509;p49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510" name="Google Shape;1510;p49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1" name="Google Shape;1511;p49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2" name="Google Shape;1512;p49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3" name="Google Shape;1513;p49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4" name="Google Shape;1514;p49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5" name="Google Shape;1515;p49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6" name="Google Shape;1516;p49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7" name="Google Shape;1517;p49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8" name="Google Shape;1518;p49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9" name="Google Shape;1519;p49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0" name="Google Shape;1520;p49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1" name="Google Shape;1521;p49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22" name="Google Shape;1522;p49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523" name="Google Shape;1523;p49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4" name="Google Shape;1524;p49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5" name="Google Shape;1525;p49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6" name="Google Shape;1526;p49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27" name="Google Shape;1527;p49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528" name="Google Shape;1528;p49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9" name="Google Shape;1529;p49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0" name="Google Shape;1530;p49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31" name="Google Shape;1531;p49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532" name="Google Shape;1532;p49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3" name="Google Shape;1533;p49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4" name="Google Shape;1534;p49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5" name="Google Shape;1535;p49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6" name="Google Shape;1536;p49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7" name="Google Shape;1537;p49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38" name="Google Shape;1538;p49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539" name="Google Shape;1539;p49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0" name="Google Shape;1540;p49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1" name="Google Shape;1541;p49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2" name="Google Shape;1542;p49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3" name="Google Shape;1543;p49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4" name="Google Shape;1544;p49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5" name="Google Shape;1545;p49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6" name="Google Shape;1546;p49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47" name="Google Shape;1547;p49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548" name="Google Shape;1548;p49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9" name="Google Shape;1549;p49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0" name="Google Shape;1550;p49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1" name="Google Shape;1551;p49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2" name="Google Shape;1552;p49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3" name="Google Shape;1553;p49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4" name="Google Shape;1554;p49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5" name="Google Shape;1555;p49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6" name="Google Shape;1556;p49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7" name="Google Shape;1557;p49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8" name="Google Shape;1558;p49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9" name="Google Shape;1559;p49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60" name="Google Shape;1560;p49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561" name="Google Shape;1561;p49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2" name="Google Shape;1562;p49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3" name="Google Shape;1563;p49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4" name="Google Shape;1564;p49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5" name="Google Shape;1565;p49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6" name="Google Shape;1566;p49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7" name="Google Shape;1567;p49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8" name="Google Shape;1568;p49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9" name="Google Shape;1569;p49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0" name="Google Shape;1570;p49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1" name="Google Shape;1571;p49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2" name="Google Shape;1572;p49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73" name="Google Shape;1573;p49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574" name="Google Shape;1574;p49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5" name="Google Shape;1575;p49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6" name="Google Shape;1576;p49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7" name="Google Shape;1577;p49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8" name="Google Shape;1578;p49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9" name="Google Shape;1579;p49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0" name="Google Shape;1580;p49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1" name="Google Shape;1581;p49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2" name="Google Shape;1582;p49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3" name="Google Shape;1583;p49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4" name="Google Shape;1584;p49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5" name="Google Shape;1585;p49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86" name="Google Shape;1586;p49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587" name="Google Shape;1587;p49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8" name="Google Shape;1588;p49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9" name="Google Shape;1589;p49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0" name="Google Shape;1590;p49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1" name="Google Shape;1591;p49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2" name="Google Shape;1592;p49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93" name="Google Shape;1593;p49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594" name="Google Shape;1594;p49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5" name="Google Shape;1595;p49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6" name="Google Shape;1596;p49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7" name="Google Shape;1597;p49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8" name="Google Shape;1598;p49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9" name="Google Shape;1599;p49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0" name="Google Shape;1600;p49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1" name="Google Shape;1601;p49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2" name="Google Shape;1602;p49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3" name="Google Shape;1603;p49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4" name="Google Shape;1604;p49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5" name="Google Shape;1605;p49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6" name="Google Shape;1606;p49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7" name="Google Shape;1607;p49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8" name="Google Shape;1608;p49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609" name="Google Shape;1609;p49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610" name="Google Shape;1610;p49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11" name="Google Shape;1611;p49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12" name="Google Shape;1612;p49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13" name="Google Shape;1613;p49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614" name="Google Shape;1614;p49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615" name="Google Shape;1615;p49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616" name="Google Shape;1616;p49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17" name="Google Shape;1617;p49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18" name="Google Shape;1618;p49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19" name="Google Shape;1619;p49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620" name="Google Shape;1620;p49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1" name="Google Shape;1621;p49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2" name="Google Shape;1622;p49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23" name="Google Shape;1623;p49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624" name="Google Shape;1624;p49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5" name="Google Shape;1625;p49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6" name="Google Shape;1626;p49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27" name="Google Shape;1627;p49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628" name="Google Shape;1628;p49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29" name="Google Shape;1629;p49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30" name="Google Shape;1630;p49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1631" name="Google Shape;1631;p49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632" name="Google Shape;1632;p49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3" name="Google Shape;1633;p49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4" name="Google Shape;1634;p49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5" name="Google Shape;1635;p49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6" name="Google Shape;1636;p49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7" name="Google Shape;1637;p49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8" name="Google Shape;1638;p49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39" name="Google Shape;1639;p49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640" name="Google Shape;1640;p49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641" name="Google Shape;1641;p49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2" name="Google Shape;1642;p49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3" name="Google Shape;1643;p49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4" name="Google Shape;1644;p49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5" name="Google Shape;1645;p49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6" name="Google Shape;1646;p49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7" name="Google Shape;1647;p49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8" name="Google Shape;1648;p49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49" name="Google Shape;1649;p49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0" name="Google Shape;1650;p49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1" name="Google Shape;1651;p49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2" name="Google Shape;1652;p49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3" name="Google Shape;1653;p49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4" name="Google Shape;1654;p49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5" name="Google Shape;1655;p49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6" name="Google Shape;1656;p49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u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7" name="Google Shape;1657;p49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8" name="Google Shape;1658;p49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9" name="Google Shape;1659;p49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0" name="Google Shape;1660;p49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1" name="Google Shape;1661;p49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2" name="Google Shape;1662;p49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3" name="Google Shape;1663;p49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4" name="Google Shape;1664;p49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665" name="Google Shape;1665;p49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666" name="Google Shape;1666;p49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667" name="Google Shape;1667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68" name="Google Shape;1668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69" name="Google Shape;1669;p49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670" name="Google Shape;1670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71" name="Google Shape;1671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1672" name="Google Shape;1672;p49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673" name="Google Shape;1673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674" name="Google Shape;1674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i="0" u="none" strike="noStrike" cap="non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1675" name="Google Shape;1675;p49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676" name="Google Shape;1676;p49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50"/>
          <p:cNvSpPr txBox="1"/>
          <p:nvPr/>
        </p:nvSpPr>
        <p:spPr>
          <a:xfrm>
            <a:off x="731900" y="9142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Now you can use any emoji as an icon!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 of course it resizes without losing quality and you can change the color.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How? Follow Google instructions </a:t>
            </a:r>
            <a:r>
              <a:rPr lang="en" u="sng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https://twitter.com/googledocs/status/730087240156643328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2" name="Google Shape;1682;p50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dk1"/>
                </a:solidFill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 and many more...</a:t>
            </a:r>
            <a:endParaRPr sz="2400">
              <a:solidFill>
                <a:schemeClr val="dk1"/>
              </a:solidFill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3" name="Google Shape;1683;p5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8" name="Google Shape;1688;p5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9" name="Google Shape;1689;p51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90" name="Google Shape;1690;p51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691" name="Google Shape;1691;p51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692" name="Google Shape;1692;p51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3" name="Google Shape;1693;p51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4" name="Google Shape;1694;p51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695" name="Google Shape;1695;p51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6" name="Google Shape;1696;p51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7" name="Google Shape;1697;p51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698" name="Google Shape;1698;p51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9" name="Google Shape;1699;p51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700" name="Google Shape;1700;p51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701" name="Google Shape;1701;p51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2" name="Google Shape;1702;p51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703" name="Google Shape;1703;p5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black and white logo&#10;&#10;Description automatically generated">
            <a:extLst>
              <a:ext uri="{FF2B5EF4-FFF2-40B4-BE49-F238E27FC236}">
                <a16:creationId xmlns:a16="http://schemas.microsoft.com/office/drawing/2014/main" id="{312C3925-E4AF-17AC-8546-B93A559555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50" r="19622"/>
          <a:stretch/>
        </p:blipFill>
        <p:spPr>
          <a:xfrm>
            <a:off x="7128198" y="2467831"/>
            <a:ext cx="1025265" cy="944127"/>
          </a:xfrm>
          <a:prstGeom prst="rect">
            <a:avLst/>
          </a:prstGeom>
        </p:spPr>
      </p:pic>
      <p:sp>
        <p:nvSpPr>
          <p:cNvPr id="306" name="Google Shape;306;p2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Currently</a:t>
            </a:r>
            <a:endParaRPr dirty="0">
              <a:latin typeface="+mj-lt"/>
            </a:endParaRPr>
          </a:p>
        </p:txBody>
      </p:sp>
      <p:grpSp>
        <p:nvGrpSpPr>
          <p:cNvPr id="307" name="Google Shape;307;p2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08" name="Google Shape;308;p2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" name="Google Shape;317;p2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96AC7A1-EBB9-EDDF-4CE9-45C030EB626D}"/>
              </a:ext>
            </a:extLst>
          </p:cNvPr>
          <p:cNvGrpSpPr/>
          <p:nvPr/>
        </p:nvGrpSpPr>
        <p:grpSpPr>
          <a:xfrm>
            <a:off x="839211" y="2187962"/>
            <a:ext cx="7465578" cy="1327915"/>
            <a:chOff x="240423" y="2053050"/>
            <a:chExt cx="9473680" cy="1685100"/>
          </a:xfrm>
        </p:grpSpPr>
        <p:sp>
          <p:nvSpPr>
            <p:cNvPr id="312" name="Google Shape;312;p29"/>
            <p:cNvSpPr/>
            <p:nvPr/>
          </p:nvSpPr>
          <p:spPr>
            <a:xfrm>
              <a:off x="240423" y="2053050"/>
              <a:ext cx="1685100" cy="1685100"/>
            </a:xfrm>
            <a:prstGeom prst="ellipse">
              <a:avLst/>
            </a:prstGeom>
            <a:noFill/>
            <a:ln w="1143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5462089" y="2053050"/>
              <a:ext cx="1685100" cy="1685100"/>
            </a:xfrm>
            <a:prstGeom prst="ellipse">
              <a:avLst/>
            </a:prstGeom>
            <a:noFill/>
            <a:ln w="1143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2851231" y="2053050"/>
              <a:ext cx="1685100" cy="1685100"/>
            </a:xfrm>
            <a:prstGeom prst="ellipse">
              <a:avLst/>
            </a:prstGeom>
            <a:noFill/>
            <a:ln w="1143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atin typeface="Lora"/>
                <a:ea typeface="Lora"/>
                <a:cs typeface="Lora"/>
                <a:sym typeface="Lora"/>
              </a:endParaRPr>
            </a:p>
          </p:txBody>
        </p:sp>
        <p:cxnSp>
          <p:nvCxnSpPr>
            <p:cNvPr id="315" name="Google Shape;315;p29"/>
            <p:cNvCxnSpPr>
              <a:endCxn id="314" idx="2"/>
            </p:cNvCxnSpPr>
            <p:nvPr/>
          </p:nvCxnSpPr>
          <p:spPr>
            <a:xfrm>
              <a:off x="1925431" y="2895600"/>
              <a:ext cx="925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triangle" w="sm" len="sm"/>
            </a:ln>
          </p:spPr>
        </p:cxnSp>
        <p:cxnSp>
          <p:nvCxnSpPr>
            <p:cNvPr id="316" name="Google Shape;316;p29"/>
            <p:cNvCxnSpPr>
              <a:endCxn id="313" idx="2"/>
            </p:cNvCxnSpPr>
            <p:nvPr/>
          </p:nvCxnSpPr>
          <p:spPr>
            <a:xfrm>
              <a:off x="4536289" y="2895600"/>
              <a:ext cx="925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triangle" w="sm" len="sm"/>
            </a:ln>
          </p:spPr>
        </p:cxnSp>
        <p:pic>
          <p:nvPicPr>
            <p:cNvPr id="3" name="Picture 2" descr="A red text on a black background&#10;&#10;Description automatically generated">
              <a:extLst>
                <a:ext uri="{FF2B5EF4-FFF2-40B4-BE49-F238E27FC236}">
                  <a16:creationId xmlns:a16="http://schemas.microsoft.com/office/drawing/2014/main" id="{092D00F1-898D-7091-9C8A-6FBF0EE57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7847" y="2436190"/>
              <a:ext cx="1470111" cy="918819"/>
            </a:xfrm>
            <a:prstGeom prst="rect">
              <a:avLst/>
            </a:prstGeom>
          </p:spPr>
        </p:pic>
        <p:pic>
          <p:nvPicPr>
            <p:cNvPr id="5" name="Picture 4" descr="A logo of a company&#10;&#10;Description automatically generated">
              <a:extLst>
                <a:ext uri="{FF2B5EF4-FFF2-40B4-BE49-F238E27FC236}">
                  <a16:creationId xmlns:a16="http://schemas.microsoft.com/office/drawing/2014/main" id="{FE22E6C7-7170-5831-917B-E1E586BADB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4485" y="2346324"/>
              <a:ext cx="1098549" cy="1098549"/>
            </a:xfrm>
            <a:prstGeom prst="rect">
              <a:avLst/>
            </a:prstGeom>
          </p:spPr>
        </p:pic>
        <p:pic>
          <p:nvPicPr>
            <p:cNvPr id="9" name="Picture 8" descr="A blue letter r on a black background&#10;&#10;Description automatically generated">
              <a:extLst>
                <a:ext uri="{FF2B5EF4-FFF2-40B4-BE49-F238E27FC236}">
                  <a16:creationId xmlns:a16="http://schemas.microsoft.com/office/drawing/2014/main" id="{742199CF-A907-47E9-3A34-706696C42F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589" t="5418" r="15500" b="22632"/>
            <a:stretch/>
          </p:blipFill>
          <p:spPr>
            <a:xfrm>
              <a:off x="5926993" y="2272391"/>
              <a:ext cx="916492" cy="1082618"/>
            </a:xfrm>
            <a:prstGeom prst="rect">
              <a:avLst/>
            </a:prstGeom>
          </p:spPr>
        </p:pic>
        <p:sp>
          <p:nvSpPr>
            <p:cNvPr id="10" name="Google Shape;314;p29">
              <a:extLst>
                <a:ext uri="{FF2B5EF4-FFF2-40B4-BE49-F238E27FC236}">
                  <a16:creationId xmlns:a16="http://schemas.microsoft.com/office/drawing/2014/main" id="{497AC9D3-A2FE-85BF-2464-7687C3999FF1}"/>
                </a:ext>
              </a:extLst>
            </p:cNvPr>
            <p:cNvSpPr/>
            <p:nvPr/>
          </p:nvSpPr>
          <p:spPr>
            <a:xfrm>
              <a:off x="8029003" y="2053050"/>
              <a:ext cx="1685100" cy="1685100"/>
            </a:xfrm>
            <a:prstGeom prst="ellipse">
              <a:avLst/>
            </a:prstGeom>
            <a:noFill/>
            <a:ln w="1143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atin typeface="Lora"/>
                <a:ea typeface="Lora"/>
                <a:cs typeface="Lora"/>
                <a:sym typeface="Lora"/>
              </a:endParaRPr>
            </a:p>
          </p:txBody>
        </p:sp>
        <p:cxnSp>
          <p:nvCxnSpPr>
            <p:cNvPr id="11" name="Google Shape;315;p29">
              <a:extLst>
                <a:ext uri="{FF2B5EF4-FFF2-40B4-BE49-F238E27FC236}">
                  <a16:creationId xmlns:a16="http://schemas.microsoft.com/office/drawing/2014/main" id="{1E628E6A-B2FD-F991-F028-0E767F6F6BD4}"/>
                </a:ext>
              </a:extLst>
            </p:cNvPr>
            <p:cNvCxnSpPr>
              <a:endCxn id="10" idx="2"/>
            </p:cNvCxnSpPr>
            <p:nvPr/>
          </p:nvCxnSpPr>
          <p:spPr>
            <a:xfrm>
              <a:off x="7103203" y="2895600"/>
              <a:ext cx="9258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triangl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3415369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Revit Connection Benefits</a:t>
            </a:r>
            <a:endParaRPr dirty="0">
              <a:latin typeface="+mj-lt"/>
            </a:endParaRPr>
          </a:p>
        </p:txBody>
      </p:sp>
      <p:sp>
        <p:nvSpPr>
          <p:cNvPr id="336" name="Google Shape;336;p31"/>
          <p:cNvSpPr txBox="1">
            <a:spLocks noGrp="1"/>
          </p:cNvSpPr>
          <p:nvPr>
            <p:ph type="body" idx="1"/>
          </p:nvPr>
        </p:nvSpPr>
        <p:spPr>
          <a:xfrm>
            <a:off x="1381250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Time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gold, butter and ripe lemons. In the spectrum of visible light, yellow is found between green and orange.</a:t>
            </a:r>
            <a:endParaRPr sz="1200" dirty="0"/>
          </a:p>
        </p:txBody>
      </p:sp>
      <p:sp>
        <p:nvSpPr>
          <p:cNvPr id="337" name="Google Shape;337;p31"/>
          <p:cNvSpPr txBox="1">
            <a:spLocks noGrp="1"/>
          </p:cNvSpPr>
          <p:nvPr>
            <p:ph type="body" idx="2"/>
          </p:nvPr>
        </p:nvSpPr>
        <p:spPr>
          <a:xfrm>
            <a:off x="3834914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Efficiency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</a:t>
            </a:r>
            <a:r>
              <a:rPr lang="en" sz="1200" dirty="0" err="1"/>
              <a:t>colour</a:t>
            </a:r>
            <a:r>
              <a:rPr lang="en" sz="1200" dirty="0"/>
              <a:t> of the clear sky and the deep sea. It is located between violet and green on the optical spectrum.</a:t>
            </a:r>
            <a:endParaRPr sz="12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body" idx="3"/>
          </p:nvPr>
        </p:nvSpPr>
        <p:spPr>
          <a:xfrm>
            <a:off x="6288578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Cost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blood, and because of this it has historically been associated with sacrifice, danger and courage. 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grpSp>
        <p:nvGrpSpPr>
          <p:cNvPr id="339" name="Google Shape;339;p31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40" name="Google Shape;340;p3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45" name="Google Shape;345;p31"/>
          <p:cNvSpPr txBox="1">
            <a:spLocks noGrp="1"/>
          </p:cNvSpPr>
          <p:nvPr>
            <p:ph type="body" idx="1"/>
          </p:nvPr>
        </p:nvSpPr>
        <p:spPr>
          <a:xfrm>
            <a:off x="1381250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Customization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gold, butter and ripe lemons. In the spectrum of visible light, yellow is found between green and orange.</a:t>
            </a:r>
            <a:endParaRPr sz="1200" dirty="0"/>
          </a:p>
        </p:txBody>
      </p:sp>
      <p:sp>
        <p:nvSpPr>
          <p:cNvPr id="346" name="Google Shape;346;p31"/>
          <p:cNvSpPr txBox="1">
            <a:spLocks noGrp="1"/>
          </p:cNvSpPr>
          <p:nvPr>
            <p:ph type="body" idx="2"/>
          </p:nvPr>
        </p:nvSpPr>
        <p:spPr>
          <a:xfrm>
            <a:off x="3834914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Accuracy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</a:t>
            </a:r>
            <a:r>
              <a:rPr lang="en" sz="1200" dirty="0" err="1"/>
              <a:t>colour</a:t>
            </a:r>
            <a:r>
              <a:rPr lang="en" sz="1200" dirty="0"/>
              <a:t> of the clear sky and the deep sea. It is located between violet and green on the optical spectrum.</a:t>
            </a:r>
            <a:endParaRPr sz="1200" dirty="0"/>
          </a:p>
        </p:txBody>
      </p:sp>
      <p:sp>
        <p:nvSpPr>
          <p:cNvPr id="347" name="Google Shape;347;p31"/>
          <p:cNvSpPr txBox="1">
            <a:spLocks noGrp="1"/>
          </p:cNvSpPr>
          <p:nvPr>
            <p:ph type="body" idx="3"/>
          </p:nvPr>
        </p:nvSpPr>
        <p:spPr>
          <a:xfrm>
            <a:off x="6288578" y="30867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</a:rPr>
              <a:t>Ease of Access</a:t>
            </a:r>
            <a:endParaRPr sz="1200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Is the color of blood, and because of this it has historically been associated with sacrifice, danger and courage. 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343907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Why?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67148-66FF-7072-1B33-1E290B077D0E}"/>
              </a:ext>
            </a:extLst>
          </p:cNvPr>
          <p:cNvGrpSpPr/>
          <p:nvPr/>
        </p:nvGrpSpPr>
        <p:grpSpPr>
          <a:xfrm>
            <a:off x="552837" y="1817099"/>
            <a:ext cx="8038326" cy="2430289"/>
            <a:chOff x="500837" y="1848288"/>
            <a:chExt cx="8038326" cy="2430289"/>
          </a:xfrm>
        </p:grpSpPr>
        <p:sp>
          <p:nvSpPr>
            <p:cNvPr id="207" name="Google Shape;207;p23"/>
            <p:cNvSpPr/>
            <p:nvPr/>
          </p:nvSpPr>
          <p:spPr>
            <a:xfrm>
              <a:off x="500837" y="1848288"/>
              <a:ext cx="2399100" cy="23991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Build the Box</a:t>
              </a:r>
              <a:endParaRPr lang="en-US" sz="2000" dirty="0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800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Construct the Gigafactory first and then iterate to develop contents</a:t>
              </a:r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3320450" y="1879477"/>
              <a:ext cx="2399100" cy="2399100"/>
            </a:xfrm>
            <a:prstGeom prst="ellipse">
              <a:avLst/>
            </a:prstGeom>
            <a:solidFill>
              <a:srgbClr val="000000">
                <a:alpha val="7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Factory Design</a:t>
              </a:r>
              <a:endParaRPr lang="en-US" sz="1800" dirty="0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600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Iterate through designs </a:t>
              </a:r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6140063" y="1879477"/>
              <a:ext cx="2399100" cy="2399100"/>
            </a:xfrm>
            <a:prstGeom prst="ellipse">
              <a:avLst/>
            </a:prstGeom>
            <a:solidFill>
              <a:srgbClr val="000000">
                <a:alpha val="7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Evaluate Designs</a:t>
              </a:r>
              <a:endParaRPr lang="en-US" sz="1800" dirty="0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600" dirty="0">
                  <a:latin typeface="Quattrocento Sans"/>
                  <a:ea typeface="Quattrocento Sans"/>
                  <a:cs typeface="Quattrocento Sans"/>
                  <a:sym typeface="Quattrocento Sans"/>
                </a:rPr>
                <a:t>Evaluate iterations of design</a:t>
              </a:r>
            </a:p>
          </p:txBody>
        </p:sp>
      </p:grpSp>
      <p:grpSp>
        <p:nvGrpSpPr>
          <p:cNvPr id="210" name="Google Shape;210;p2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11" name="Google Shape;211;p2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7975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5650" y="4163500"/>
            <a:ext cx="9144000" cy="97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Why?</a:t>
            </a:r>
            <a:endParaRPr dirty="0">
              <a:latin typeface="+mj-lt"/>
            </a:endParaRPr>
          </a:p>
        </p:txBody>
      </p:sp>
      <p:grpSp>
        <p:nvGrpSpPr>
          <p:cNvPr id="87" name="Google Shape;87;p1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88" name="Google Shape;88;p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381250" y="1578150"/>
            <a:ext cx="32268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Build the Box</a:t>
            </a:r>
            <a:endParaRPr sz="1200" dirty="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Construct the Gigafactory first and then iterate to develop contents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5044602" y="1578150"/>
            <a:ext cx="33675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EDIT IN POWERPOINT®</a:t>
            </a:r>
            <a:endParaRPr sz="1200" dirty="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Click on the button under the presentation preview that says "Download as PowerPoint template". You will get a .pptx file that you can edit in PowerPoint.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Remember to download and install the fonts used in this presentation (you’ll find the links to the font files needed in the </a:t>
            </a:r>
            <a:r>
              <a:rPr lang="en" sz="1200" u="sng" dirty="0">
                <a:latin typeface="Quattrocento Sans"/>
                <a:ea typeface="Quattrocento Sans"/>
                <a:cs typeface="Quattrocento Sans"/>
                <a:sym typeface="Quattrocento Sans"/>
                <a:hlinkClick r:id="rId3" action="ppaction://hlinksldjump"/>
              </a:rPr>
              <a:t>Presentation design slide</a:t>
            </a: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675650" y="4134525"/>
            <a:ext cx="7846200" cy="8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b="1" i="1">
                <a:latin typeface="Lora"/>
                <a:ea typeface="Lora"/>
                <a:cs typeface="Lora"/>
                <a:sym typeface="Lora"/>
              </a:rPr>
              <a:t>More info on how to use this template at </a:t>
            </a:r>
            <a:r>
              <a:rPr lang="en" sz="1100" b="1" i="1" u="sng">
                <a:latin typeface="Lora"/>
                <a:ea typeface="Lora"/>
                <a:cs typeface="Lora"/>
                <a:sym typeface="Lora"/>
                <a:hlinkClick r:id="rId4"/>
              </a:rPr>
              <a:t>www.slidescarnival.com/help-use-presentation-template</a:t>
            </a:r>
            <a:endParaRPr sz="11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i="1">
                <a:latin typeface="Lora"/>
                <a:ea typeface="Lora"/>
                <a:cs typeface="Lora"/>
                <a:sym typeface="Lora"/>
              </a:rPr>
              <a:t>This template is free to use under </a:t>
            </a:r>
            <a:r>
              <a:rPr lang="en" sz="1100" i="1" u="sng">
                <a:latin typeface="Lora"/>
                <a:ea typeface="Lora"/>
                <a:cs typeface="Lora"/>
                <a:sym typeface="Lora"/>
                <a:hlinkClick r:id="rId5"/>
              </a:rPr>
              <a:t>Creative Commons Attribution license</a:t>
            </a:r>
            <a:r>
              <a:rPr lang="en" sz="1100" i="1">
                <a:latin typeface="Lora"/>
                <a:ea typeface="Lora"/>
                <a:cs typeface="Lora"/>
                <a:sym typeface="Lora"/>
              </a:rPr>
              <a:t>. You can keep the Credits slide or mention SlidesCarnival and other resources used in a slide footer.</a:t>
            </a: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8608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5650" y="4163500"/>
            <a:ext cx="9144000" cy="97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Instructions for use</a:t>
            </a:r>
            <a:endParaRPr dirty="0"/>
          </a:p>
        </p:txBody>
      </p:sp>
      <p:grpSp>
        <p:nvGrpSpPr>
          <p:cNvPr id="87" name="Google Shape;87;p1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88" name="Google Shape;88;p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381250" y="1578150"/>
            <a:ext cx="32268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EDIT IN GOOGLE SLIDES</a:t>
            </a:r>
            <a:endParaRPr sz="12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Click on the button under the presentation preview that says "Use as Google Slides Theme".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You will get a copy of this document on your Google Drive and will be able to edit, add or delete slides.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You have to be signed in to your Google account.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5044602" y="1578150"/>
            <a:ext cx="33675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EDIT IN POWERPOINT®</a:t>
            </a:r>
            <a:endParaRPr sz="120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Click on the button under the presentation preview that says "Download as PowerPoint template". You will get a .pptx file that you can edit in PowerPoint.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Remember to download and install the fonts used in this presentation (you’ll find the links to the font files needed in the </a:t>
            </a:r>
            <a:r>
              <a:rPr lang="en" sz="1200" u="sng">
                <a:latin typeface="Quattrocento Sans"/>
                <a:ea typeface="Quattrocento Sans"/>
                <a:cs typeface="Quattrocento Sans"/>
                <a:sym typeface="Quattrocento Sans"/>
                <a:hlinkClick r:id="rId3" action="ppaction://hlinksldjump"/>
              </a:rPr>
              <a:t>Presentation design slide</a:t>
            </a: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675650" y="4134525"/>
            <a:ext cx="7846200" cy="8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b="1" i="1">
                <a:latin typeface="Lora"/>
                <a:ea typeface="Lora"/>
                <a:cs typeface="Lora"/>
                <a:sym typeface="Lora"/>
              </a:rPr>
              <a:t>More info on how to use this template at </a:t>
            </a:r>
            <a:r>
              <a:rPr lang="en" sz="1100" b="1" i="1" u="sng">
                <a:latin typeface="Lora"/>
                <a:ea typeface="Lora"/>
                <a:cs typeface="Lora"/>
                <a:sym typeface="Lora"/>
                <a:hlinkClick r:id="rId4"/>
              </a:rPr>
              <a:t>www.slidescarnival.com/help-use-presentation-template</a:t>
            </a:r>
            <a:endParaRPr sz="11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i="1">
                <a:latin typeface="Lora"/>
                <a:ea typeface="Lora"/>
                <a:cs typeface="Lora"/>
                <a:sym typeface="Lora"/>
              </a:rPr>
              <a:t>This template is free to use under </a:t>
            </a:r>
            <a:r>
              <a:rPr lang="en" sz="1100" i="1" u="sng">
                <a:latin typeface="Lora"/>
                <a:ea typeface="Lora"/>
                <a:cs typeface="Lora"/>
                <a:sym typeface="Lora"/>
                <a:hlinkClick r:id="rId5"/>
              </a:rPr>
              <a:t>Creative Commons Attribution license</a:t>
            </a:r>
            <a:r>
              <a:rPr lang="en" sz="1100" i="1">
                <a:latin typeface="Lora"/>
                <a:ea typeface="Lora"/>
                <a:cs typeface="Lora"/>
                <a:sym typeface="Lora"/>
              </a:rPr>
              <a:t>. You can keep the Credits slide or mention SlidesCarnival and other resources used in a slide footer.</a:t>
            </a: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2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3EB5FB"/>
      </a:accent1>
      <a:accent2>
        <a:srgbClr val="3498DA"/>
      </a:accent2>
      <a:accent3>
        <a:srgbClr val="3D6CA2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1988</Words>
  <Application>Microsoft Macintosh PowerPoint</Application>
  <PresentationFormat>On-screen Show (16:9)</PresentationFormat>
  <Paragraphs>439</Paragraphs>
  <Slides>46</Slides>
  <Notes>46</Notes>
  <HiddenSlides>40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Calibri</vt:lpstr>
      <vt:lpstr>Courier New</vt:lpstr>
      <vt:lpstr>Arial</vt:lpstr>
      <vt:lpstr>Montserrat</vt:lpstr>
      <vt:lpstr>Lora</vt:lpstr>
      <vt:lpstr>Quattrocento Sans</vt:lpstr>
      <vt:lpstr>Viola template</vt:lpstr>
      <vt:lpstr>Factory Design Tools</vt:lpstr>
      <vt:lpstr>Problem Statement</vt:lpstr>
      <vt:lpstr>Previously</vt:lpstr>
      <vt:lpstr>Desired Improvements</vt:lpstr>
      <vt:lpstr>Currently</vt:lpstr>
      <vt:lpstr>Revit Connection Benefits</vt:lpstr>
      <vt:lpstr>Why?</vt:lpstr>
      <vt:lpstr>Why?</vt:lpstr>
      <vt:lpstr>Instructions for use</vt:lpstr>
      <vt:lpstr>Hello!</vt:lpstr>
      <vt:lpstr>PowerPoint Presentation</vt:lpstr>
      <vt:lpstr>This is a slide title</vt:lpstr>
      <vt:lpstr>Big concept</vt:lpstr>
      <vt:lpstr>You can also split your content</vt:lpstr>
      <vt:lpstr>In two or three columns</vt:lpstr>
      <vt:lpstr>PowerPoint Presentation</vt:lpstr>
      <vt:lpstr>Want big impact? Use big image.</vt:lpstr>
      <vt:lpstr>Use charts to explain your ideas</vt:lpstr>
      <vt:lpstr>Or use diagrams to explain complex ideas</vt:lpstr>
      <vt:lpstr>And tables to compare data</vt:lpstr>
      <vt:lpstr>Maps</vt:lpstr>
      <vt:lpstr>89,526,124</vt:lpstr>
      <vt:lpstr>89,526,124$</vt:lpstr>
      <vt:lpstr>Our process is easy</vt:lpstr>
      <vt:lpstr>Thanks!</vt:lpstr>
      <vt:lpstr>Let’s review some concepts</vt:lpstr>
      <vt:lpstr>PowerPoint Presentation</vt:lpstr>
      <vt:lpstr>Mobile project</vt:lpstr>
      <vt:lpstr>Tablet project</vt:lpstr>
      <vt:lpstr>Desktop project</vt:lpstr>
      <vt:lpstr>Credits</vt:lpstr>
      <vt:lpstr>Presentation design</vt:lpstr>
      <vt:lpstr> 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Factory Design Tools</dc:title>
  <cp:lastModifiedBy>Baker, Aubrey L</cp:lastModifiedBy>
  <cp:revision>1</cp:revision>
  <dcterms:modified xsi:type="dcterms:W3CDTF">2023-07-28T04:47:07Z</dcterms:modified>
</cp:coreProperties>
</file>